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3"/>
  </p:notesMasterIdLst>
  <p:handoutMasterIdLst>
    <p:handoutMasterId r:id="rId34"/>
  </p:handoutMasterIdLst>
  <p:sldIdLst>
    <p:sldId id="256" r:id="rId6"/>
    <p:sldId id="257" r:id="rId7"/>
    <p:sldId id="258" r:id="rId8"/>
    <p:sldId id="260" r:id="rId9"/>
    <p:sldId id="264" r:id="rId10"/>
    <p:sldId id="261" r:id="rId11"/>
    <p:sldId id="286" r:id="rId12"/>
    <p:sldId id="262" r:id="rId13"/>
    <p:sldId id="290" r:id="rId14"/>
    <p:sldId id="294" r:id="rId15"/>
    <p:sldId id="265" r:id="rId16"/>
    <p:sldId id="285" r:id="rId17"/>
    <p:sldId id="300" r:id="rId18"/>
    <p:sldId id="287" r:id="rId19"/>
    <p:sldId id="269" r:id="rId20"/>
    <p:sldId id="279" r:id="rId21"/>
    <p:sldId id="280" r:id="rId22"/>
    <p:sldId id="295" r:id="rId23"/>
    <p:sldId id="298" r:id="rId24"/>
    <p:sldId id="273" r:id="rId25"/>
    <p:sldId id="296" r:id="rId26"/>
    <p:sldId id="276" r:id="rId27"/>
    <p:sldId id="283" r:id="rId28"/>
    <p:sldId id="284" r:id="rId29"/>
    <p:sldId id="299" r:id="rId30"/>
    <p:sldId id="297" r:id="rId31"/>
    <p:sldId id="259"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ling, Darcalyn" initials="DD" lastIdx="3" clrIdx="0"/>
  <p:cmAuthor id="1" name="Jen" initials="J" lastIdx="15" clrIdx="1">
    <p:extLst>
      <p:ext uri="{19B8F6BF-5375-455C-9EA6-DF929625EA0E}">
        <p15:presenceInfo xmlns:p15="http://schemas.microsoft.com/office/powerpoint/2012/main" userId="Jen" providerId="None"/>
      </p:ext>
    </p:extLst>
  </p:cmAuthor>
  <p:cmAuthor id="2" name="Jennifer Sargent" initials="JS" lastIdx="1" clrIdx="2">
    <p:extLst>
      <p:ext uri="{19B8F6BF-5375-455C-9EA6-DF929625EA0E}">
        <p15:presenceInfo xmlns:p15="http://schemas.microsoft.com/office/powerpoint/2012/main" userId="S-1-5-21-1584435237-3946766069-3645238020-1478" providerId="AD"/>
      </p:ext>
    </p:extLst>
  </p:cmAuthor>
  <p:cmAuthor id="3" name="Linda Lynch" initials="LL" lastIdx="11" clrIdx="3">
    <p:extLst>
      <p:ext uri="{19B8F6BF-5375-455C-9EA6-DF929625EA0E}">
        <p15:presenceInfo xmlns:p15="http://schemas.microsoft.com/office/powerpoint/2012/main" userId="S-1-5-21-2083667071-1112689225-1550850067-228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77363" autoAdjust="0"/>
  </p:normalViewPr>
  <p:slideViewPr>
    <p:cSldViewPr snapToGrid="0">
      <p:cViewPr varScale="1">
        <p:scale>
          <a:sx n="53" d="100"/>
          <a:sy n="53" d="100"/>
        </p:scale>
        <p:origin x="1584" y="6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4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dirty="0"/>
          </a:p>
        </p:txBody>
      </p:sp>
      <p:sp>
        <p:nvSpPr>
          <p:cNvPr id="3" name="Date Placeholder 2"/>
          <p:cNvSpPr>
            <a:spLocks noGrp="1"/>
          </p:cNvSpPr>
          <p:nvPr>
            <p:ph type="dt" sz="quarter" idx="1"/>
          </p:nvPr>
        </p:nvSpPr>
        <p:spPr>
          <a:xfrm>
            <a:off x="3970576" y="0"/>
            <a:ext cx="3038258" cy="465292"/>
          </a:xfrm>
          <a:prstGeom prst="rect">
            <a:avLst/>
          </a:prstGeom>
        </p:spPr>
        <p:txBody>
          <a:bodyPr vert="horz" lIns="90416" tIns="45208" rIns="90416" bIns="45208" rtlCol="0"/>
          <a:lstStyle>
            <a:lvl1pPr algn="r">
              <a:defRPr sz="1200"/>
            </a:lvl1pPr>
          </a:lstStyle>
          <a:p>
            <a:fld id="{B5D47F07-99C0-4655-B2CE-BAE6A7D09250}" type="datetimeFigureOut">
              <a:rPr lang="en-US" smtClean="0"/>
              <a:t>8/21/2019</a:t>
            </a:fld>
            <a:endParaRPr lang="en-US" dirty="0"/>
          </a:p>
        </p:txBody>
      </p:sp>
      <p:sp>
        <p:nvSpPr>
          <p:cNvPr id="4" name="Footer Placeholder 3"/>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576" y="8831108"/>
            <a:ext cx="3038258" cy="465292"/>
          </a:xfrm>
          <a:prstGeom prst="rect">
            <a:avLst/>
          </a:prstGeom>
        </p:spPr>
        <p:txBody>
          <a:bodyPr vert="horz" lIns="90416" tIns="45208" rIns="90416" bIns="45208" rtlCol="0" anchor="b"/>
          <a:lstStyle>
            <a:lvl1pPr algn="r">
              <a:defRPr sz="1200"/>
            </a:lvl1pPr>
          </a:lstStyle>
          <a:p>
            <a:fld id="{FB913450-0169-49AE-B97E-6C754865137F}" type="slidenum">
              <a:rPr lang="en-US" smtClean="0"/>
              <a:t>‹#›</a:t>
            </a:fld>
            <a:endParaRPr lang="en-US" dirty="0"/>
          </a:p>
        </p:txBody>
      </p:sp>
    </p:spTree>
    <p:extLst>
      <p:ext uri="{BB962C8B-B14F-4D97-AF65-F5344CB8AC3E}">
        <p14:creationId xmlns:p14="http://schemas.microsoft.com/office/powerpoint/2010/main" val="1132580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335" tIns="46668" rIns="93335" bIns="46668" rtlCol="0"/>
          <a:lstStyle>
            <a:lvl1pPr algn="l">
              <a:defRPr sz="1200"/>
            </a:lvl1pPr>
          </a:lstStyle>
          <a:p>
            <a:endParaRPr lang="en-US" dirty="0"/>
          </a:p>
        </p:txBody>
      </p:sp>
      <p:sp>
        <p:nvSpPr>
          <p:cNvPr id="3" name="Date Placeholder 2"/>
          <p:cNvSpPr>
            <a:spLocks noGrp="1"/>
          </p:cNvSpPr>
          <p:nvPr>
            <p:ph type="dt" idx="1"/>
          </p:nvPr>
        </p:nvSpPr>
        <p:spPr>
          <a:xfrm>
            <a:off x="3970940" y="1"/>
            <a:ext cx="3037840" cy="466435"/>
          </a:xfrm>
          <a:prstGeom prst="rect">
            <a:avLst/>
          </a:prstGeom>
        </p:spPr>
        <p:txBody>
          <a:bodyPr vert="horz" lIns="93335" tIns="46668" rIns="93335" bIns="46668" rtlCol="0"/>
          <a:lstStyle>
            <a:lvl1pPr algn="r">
              <a:defRPr sz="1200"/>
            </a:lvl1pPr>
          </a:lstStyle>
          <a:p>
            <a:fld id="{B555A35B-8228-4FD6-BF3D-32C6E4566C95}" type="datetimeFigureOut">
              <a:rPr lang="en-US" smtClean="0"/>
              <a:t>8/21/2019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335" tIns="46668" rIns="93335" bIns="46668"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335" tIns="46668" rIns="93335" bIns="466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335" tIns="46668" rIns="93335" bIns="466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3335" tIns="46668" rIns="93335" bIns="46668" rtlCol="0" anchor="b"/>
          <a:lstStyle>
            <a:lvl1pPr algn="r">
              <a:defRPr sz="1200"/>
            </a:lvl1pPr>
          </a:lstStyle>
          <a:p>
            <a:fld id="{6098008F-DB08-4554-A422-21F93A4BCC90}" type="slidenum">
              <a:rPr lang="en-US" smtClean="0"/>
              <a:t>‹#›</a:t>
            </a:fld>
            <a:endParaRPr lang="en-US" dirty="0"/>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Richelle</a:t>
            </a:r>
          </a:p>
        </p:txBody>
      </p:sp>
      <p:sp>
        <p:nvSpPr>
          <p:cNvPr id="4" name="Slide Number Placeholder 3"/>
          <p:cNvSpPr>
            <a:spLocks noGrp="1"/>
          </p:cNvSpPr>
          <p:nvPr>
            <p:ph type="sldNum" sz="quarter" idx="5"/>
          </p:nvPr>
        </p:nvSpPr>
        <p:spPr/>
        <p:txBody>
          <a:bodyPr/>
          <a:lstStyle/>
          <a:p>
            <a:fld id="{6098008F-DB08-4554-A422-21F93A4BCC90}" type="slidenum">
              <a:rPr lang="en-US" smtClean="0"/>
              <a:t>1</a:t>
            </a:fld>
            <a:endParaRPr lang="en-US" dirty="0"/>
          </a:p>
        </p:txBody>
      </p:sp>
    </p:spTree>
    <p:extLst>
      <p:ext uri="{BB962C8B-B14F-4D97-AF65-F5344CB8AC3E}">
        <p14:creationId xmlns:p14="http://schemas.microsoft.com/office/powerpoint/2010/main" val="1692010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10</a:t>
            </a:fld>
            <a:endParaRPr lang="en-US" dirty="0"/>
          </a:p>
        </p:txBody>
      </p:sp>
    </p:spTree>
    <p:extLst>
      <p:ext uri="{BB962C8B-B14F-4D97-AF65-F5344CB8AC3E}">
        <p14:creationId xmlns:p14="http://schemas.microsoft.com/office/powerpoint/2010/main" val="373644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11</a:t>
            </a:fld>
            <a:endParaRPr lang="en-US" dirty="0"/>
          </a:p>
        </p:txBody>
      </p:sp>
    </p:spTree>
    <p:extLst>
      <p:ext uri="{BB962C8B-B14F-4D97-AF65-F5344CB8AC3E}">
        <p14:creationId xmlns:p14="http://schemas.microsoft.com/office/powerpoint/2010/main" val="3507570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12</a:t>
            </a:fld>
            <a:endParaRPr lang="en-US" dirty="0"/>
          </a:p>
        </p:txBody>
      </p:sp>
    </p:spTree>
    <p:extLst>
      <p:ext uri="{BB962C8B-B14F-4D97-AF65-F5344CB8AC3E}">
        <p14:creationId xmlns:p14="http://schemas.microsoft.com/office/powerpoint/2010/main" val="107277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13</a:t>
            </a:fld>
            <a:endParaRPr lang="en-US" dirty="0"/>
          </a:p>
        </p:txBody>
      </p:sp>
    </p:spTree>
    <p:extLst>
      <p:ext uri="{BB962C8B-B14F-4D97-AF65-F5344CB8AC3E}">
        <p14:creationId xmlns:p14="http://schemas.microsoft.com/office/powerpoint/2010/main" val="1062903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14</a:t>
            </a:fld>
            <a:endParaRPr lang="en-US" dirty="0"/>
          </a:p>
        </p:txBody>
      </p:sp>
    </p:spTree>
    <p:extLst>
      <p:ext uri="{BB962C8B-B14F-4D97-AF65-F5344CB8AC3E}">
        <p14:creationId xmlns:p14="http://schemas.microsoft.com/office/powerpoint/2010/main" val="2461886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15</a:t>
            </a:fld>
            <a:endParaRPr lang="en-US" dirty="0"/>
          </a:p>
        </p:txBody>
      </p:sp>
    </p:spTree>
    <p:extLst>
      <p:ext uri="{BB962C8B-B14F-4D97-AF65-F5344CB8AC3E}">
        <p14:creationId xmlns:p14="http://schemas.microsoft.com/office/powerpoint/2010/main" val="2157410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16</a:t>
            </a:fld>
            <a:endParaRPr lang="en-US" dirty="0"/>
          </a:p>
        </p:txBody>
      </p:sp>
    </p:spTree>
    <p:extLst>
      <p:ext uri="{BB962C8B-B14F-4D97-AF65-F5344CB8AC3E}">
        <p14:creationId xmlns:p14="http://schemas.microsoft.com/office/powerpoint/2010/main" val="4255223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17</a:t>
            </a:fld>
            <a:endParaRPr lang="en-US" dirty="0"/>
          </a:p>
        </p:txBody>
      </p:sp>
    </p:spTree>
    <p:extLst>
      <p:ext uri="{BB962C8B-B14F-4D97-AF65-F5344CB8AC3E}">
        <p14:creationId xmlns:p14="http://schemas.microsoft.com/office/powerpoint/2010/main" val="596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18</a:t>
            </a:fld>
            <a:endParaRPr lang="en-US" dirty="0"/>
          </a:p>
        </p:txBody>
      </p:sp>
    </p:spTree>
    <p:extLst>
      <p:ext uri="{BB962C8B-B14F-4D97-AF65-F5344CB8AC3E}">
        <p14:creationId xmlns:p14="http://schemas.microsoft.com/office/powerpoint/2010/main" val="702459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19</a:t>
            </a:fld>
            <a:endParaRPr lang="en-US" dirty="0"/>
          </a:p>
        </p:txBody>
      </p:sp>
    </p:spTree>
    <p:extLst>
      <p:ext uri="{BB962C8B-B14F-4D97-AF65-F5344CB8AC3E}">
        <p14:creationId xmlns:p14="http://schemas.microsoft.com/office/powerpoint/2010/main" val="389953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a:t>
            </a:fld>
            <a:endParaRPr lang="en-US" dirty="0"/>
          </a:p>
        </p:txBody>
      </p:sp>
    </p:spTree>
    <p:extLst>
      <p:ext uri="{BB962C8B-B14F-4D97-AF65-F5344CB8AC3E}">
        <p14:creationId xmlns:p14="http://schemas.microsoft.com/office/powerpoint/2010/main" val="3304813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20</a:t>
            </a:fld>
            <a:endParaRPr lang="en-US" dirty="0"/>
          </a:p>
        </p:txBody>
      </p:sp>
    </p:spTree>
    <p:extLst>
      <p:ext uri="{BB962C8B-B14F-4D97-AF65-F5344CB8AC3E}">
        <p14:creationId xmlns:p14="http://schemas.microsoft.com/office/powerpoint/2010/main" val="1540784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21</a:t>
            </a:fld>
            <a:endParaRPr lang="en-US" dirty="0"/>
          </a:p>
        </p:txBody>
      </p:sp>
    </p:spTree>
    <p:extLst>
      <p:ext uri="{BB962C8B-B14F-4D97-AF65-F5344CB8AC3E}">
        <p14:creationId xmlns:p14="http://schemas.microsoft.com/office/powerpoint/2010/main" val="2640594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22</a:t>
            </a:fld>
            <a:endParaRPr lang="en-US" dirty="0"/>
          </a:p>
        </p:txBody>
      </p:sp>
    </p:spTree>
    <p:extLst>
      <p:ext uri="{BB962C8B-B14F-4D97-AF65-F5344CB8AC3E}">
        <p14:creationId xmlns:p14="http://schemas.microsoft.com/office/powerpoint/2010/main" val="2805246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23</a:t>
            </a:fld>
            <a:endParaRPr lang="en-US" dirty="0"/>
          </a:p>
        </p:txBody>
      </p:sp>
    </p:spTree>
    <p:extLst>
      <p:ext uri="{BB962C8B-B14F-4D97-AF65-F5344CB8AC3E}">
        <p14:creationId xmlns:p14="http://schemas.microsoft.com/office/powerpoint/2010/main" val="1678357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24</a:t>
            </a:fld>
            <a:endParaRPr lang="en-US" dirty="0"/>
          </a:p>
        </p:txBody>
      </p:sp>
    </p:spTree>
    <p:extLst>
      <p:ext uri="{BB962C8B-B14F-4D97-AF65-F5344CB8AC3E}">
        <p14:creationId xmlns:p14="http://schemas.microsoft.com/office/powerpoint/2010/main" val="474286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25</a:t>
            </a:fld>
            <a:endParaRPr lang="en-US" dirty="0"/>
          </a:p>
        </p:txBody>
      </p:sp>
    </p:spTree>
    <p:extLst>
      <p:ext uri="{BB962C8B-B14F-4D97-AF65-F5344CB8AC3E}">
        <p14:creationId xmlns:p14="http://schemas.microsoft.com/office/powerpoint/2010/main" val="310521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3</a:t>
            </a:fld>
            <a:endParaRPr lang="en-US" dirty="0"/>
          </a:p>
        </p:txBody>
      </p:sp>
    </p:spTree>
    <p:extLst>
      <p:ext uri="{BB962C8B-B14F-4D97-AF65-F5344CB8AC3E}">
        <p14:creationId xmlns:p14="http://schemas.microsoft.com/office/powerpoint/2010/main" val="2121686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4</a:t>
            </a:fld>
            <a:endParaRPr lang="en-US" dirty="0"/>
          </a:p>
        </p:txBody>
      </p:sp>
    </p:spTree>
    <p:extLst>
      <p:ext uri="{BB962C8B-B14F-4D97-AF65-F5344CB8AC3E}">
        <p14:creationId xmlns:p14="http://schemas.microsoft.com/office/powerpoint/2010/main" val="420787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5</a:t>
            </a:fld>
            <a:endParaRPr lang="en-US" dirty="0"/>
          </a:p>
        </p:txBody>
      </p:sp>
    </p:spTree>
    <p:extLst>
      <p:ext uri="{BB962C8B-B14F-4D97-AF65-F5344CB8AC3E}">
        <p14:creationId xmlns:p14="http://schemas.microsoft.com/office/powerpoint/2010/main" val="2120120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6</a:t>
            </a:fld>
            <a:endParaRPr lang="en-US" dirty="0"/>
          </a:p>
        </p:txBody>
      </p:sp>
    </p:spTree>
    <p:extLst>
      <p:ext uri="{BB962C8B-B14F-4D97-AF65-F5344CB8AC3E}">
        <p14:creationId xmlns:p14="http://schemas.microsoft.com/office/powerpoint/2010/main" val="27904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7</a:t>
            </a:fld>
            <a:endParaRPr lang="en-US" dirty="0"/>
          </a:p>
        </p:txBody>
      </p:sp>
    </p:spTree>
    <p:extLst>
      <p:ext uri="{BB962C8B-B14F-4D97-AF65-F5344CB8AC3E}">
        <p14:creationId xmlns:p14="http://schemas.microsoft.com/office/powerpoint/2010/main" val="1887399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5"/>
          </p:nvPr>
        </p:nvSpPr>
        <p:spPr/>
        <p:txBody>
          <a:bodyPr/>
          <a:lstStyle/>
          <a:p>
            <a:fld id="{6098008F-DB08-4554-A422-21F93A4BCC90}" type="slidenum">
              <a:rPr lang="en-US" smtClean="0"/>
              <a:t>8</a:t>
            </a:fld>
            <a:endParaRPr lang="en-US" dirty="0"/>
          </a:p>
        </p:txBody>
      </p:sp>
    </p:spTree>
    <p:extLst>
      <p:ext uri="{BB962C8B-B14F-4D97-AF65-F5344CB8AC3E}">
        <p14:creationId xmlns:p14="http://schemas.microsoft.com/office/powerpoint/2010/main" val="1476575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6098008F-DB08-4554-A422-21F93A4BCC90}" type="slidenum">
              <a:rPr lang="en-US" smtClean="0"/>
              <a:t>9</a:t>
            </a:fld>
            <a:endParaRPr lang="en-US" dirty="0"/>
          </a:p>
        </p:txBody>
      </p:sp>
    </p:spTree>
    <p:extLst>
      <p:ext uri="{BB962C8B-B14F-4D97-AF65-F5344CB8AC3E}">
        <p14:creationId xmlns:p14="http://schemas.microsoft.com/office/powerpoint/2010/main" val="803138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26" name="Group 25"/>
          <p:cNvGrpSpPr/>
          <p:nvPr userDrawn="1"/>
        </p:nvGrpSpPr>
        <p:grpSpPr>
          <a:xfrm>
            <a:off x="6031346" y="5429892"/>
            <a:ext cx="5591048" cy="940126"/>
            <a:chOff x="6031346" y="5429892"/>
            <a:chExt cx="5591048" cy="940126"/>
          </a:xfrm>
        </p:grpSpPr>
        <p:sp>
          <p:nvSpPr>
            <p:cNvPr id="14" name="TextBox 13" descr="2017 Leadership Conference logo"/>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Rectangle 1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userDrawn="1"/>
        </p:nvSpPr>
        <p:spPr>
          <a:xfrm>
            <a:off x="554736" y="479729"/>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itle 1"/>
          <p:cNvSpPr>
            <a:spLocks noGrp="1"/>
          </p:cNvSpPr>
          <p:nvPr>
            <p:ph type="ctrTitle"/>
          </p:nvPr>
        </p:nvSpPr>
        <p:spPr>
          <a:xfrm>
            <a:off x="558810" y="480047"/>
            <a:ext cx="11073687" cy="2899602"/>
          </a:xfrm>
          <a:noFill/>
          <a:ln>
            <a:noFill/>
          </a:ln>
        </p:spPr>
        <p:txBody>
          <a:bodyPr anchor="b"/>
          <a:lstStyle>
            <a:lvl1pPr algn="l">
              <a:defRPr sz="6000" b="1" baseline="0">
                <a:solidFill>
                  <a:schemeClr val="bg1"/>
                </a:solidFill>
              </a:defRPr>
            </a:lvl1pPr>
          </a:lstStyle>
          <a:p>
            <a:endParaRPr lang="en-US" dirty="0"/>
          </a:p>
        </p:txBody>
      </p:sp>
      <p:sp>
        <p:nvSpPr>
          <p:cNvPr id="33"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36"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37"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61"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273145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id="{9426763E-ACF2-4BC8-B885-E5E05F59DF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AEFE2B50-7D7B-48B4-A19D-EA03E39D3B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id="{50474B2D-8853-431E-BB1B-493B704CB6F9}"/>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id="{2F9536F9-EC52-49B6-AE3A-8381D99DAEA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79501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chemeClr val="accent5"/>
          </a:solidFill>
        </p:spPr>
        <p:txBody>
          <a:bodyPr vert="eaVert"/>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id="{2659A0B3-D479-4832-A984-294F79F882F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407F0FC1-C94E-4BEE-BA06-01FE1947DD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id="{B2579EC5-351C-419A-9AB3-F5C9A4AA0DBD}"/>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id="{D08A6658-840A-4425-82B9-6023F4752B31}"/>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109243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3A7CC-61E2-4892-9B7C-2B3E2BE30B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794E75-3874-4976-B524-7E8A03860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DC23D-08C8-48BC-9FFE-ED538897779D}"/>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A7AA053A-0860-4F20-BB0E-BE1F8679BA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8DCD54-0873-4950-9E10-C3CA4884AB04}"/>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328633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06CA-787C-4439-823D-097B86D39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D5C938-AEE8-4374-AFA9-4301B6463B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E7446-9F37-4E63-A0DD-26A33B8E8343}"/>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2B8A1773-6286-4634-B4CC-6BBF6B288F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5D039B-7A68-49BD-88A7-3989C4062F10}"/>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080988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A035-D618-4510-83F1-3E94ECD095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E9C75-3D0E-422D-AE21-94D564BF8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C2FF63-ED34-42E5-A4CA-7A8C3847D0D4}"/>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824C5A51-AFF0-40BA-AC1B-51E06022E6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B1A56B-5B6D-48A9-833E-5074E7338AB2}"/>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973078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8EEC-D787-4B8A-8BEE-ACD9CD1648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7C586-E5A2-4365-9028-F63F15DD7D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029390-22EF-4EC6-953F-4C2962BEA0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3EAA41-5688-40B2-B1C4-5AB4864B45FE}"/>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6" name="Footer Placeholder 5">
            <a:extLst>
              <a:ext uri="{FF2B5EF4-FFF2-40B4-BE49-F238E27FC236}">
                <a16:creationId xmlns:a16="http://schemas.microsoft.com/office/drawing/2014/main" id="{7E5DC685-8F8E-4800-AC3F-801F60948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843653-8978-4264-8CDC-1D4720B9AD3C}"/>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78296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F09A-1372-42A5-A44B-1B6532EA8D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0F8A5E-D317-43EF-855A-FB5D283FF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D62379-EEA7-48FD-9C36-0FD98F5044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38622F-B26E-4BFB-BF7C-94716A35C7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290F7A-7F46-41D5-A996-EF7B7F4539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499E01-5185-451A-831F-A2B4DC524F7D}"/>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8" name="Footer Placeholder 7">
            <a:extLst>
              <a:ext uri="{FF2B5EF4-FFF2-40B4-BE49-F238E27FC236}">
                <a16:creationId xmlns:a16="http://schemas.microsoft.com/office/drawing/2014/main" id="{8311B748-115A-4F63-956C-57E25B70D8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351DCA2-6EE8-40A1-979B-1BC3016EA5CB}"/>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670970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BE18-87BB-416D-80AA-7B799F51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6C6274-CBA7-4637-806D-C07D6D1AFFF4}"/>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4" name="Footer Placeholder 3">
            <a:extLst>
              <a:ext uri="{FF2B5EF4-FFF2-40B4-BE49-F238E27FC236}">
                <a16:creationId xmlns:a16="http://schemas.microsoft.com/office/drawing/2014/main" id="{5D1EAB10-E7BB-4119-8432-7455877929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2A25B0-44A7-434F-8D44-543A14DBDC6A}"/>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584125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6FC096-68EA-4D6D-8C3D-843B7A005D66}"/>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3" name="Footer Placeholder 2">
            <a:extLst>
              <a:ext uri="{FF2B5EF4-FFF2-40B4-BE49-F238E27FC236}">
                <a16:creationId xmlns:a16="http://schemas.microsoft.com/office/drawing/2014/main" id="{0843DFE6-76B9-488D-8EBB-6BB37EF22F7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8683210-9581-4661-BDCD-7F5A4FC5DCD9}"/>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11919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E6A4-6AF8-463B-BC1E-E1982858E7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6D1F9B-1CB9-409D-B848-2251B4F79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7E9540-FA0D-4707-911B-C3DC657D8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3A11C4-25DD-46E3-82DC-9836C9FAE0B2}"/>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6" name="Footer Placeholder 5">
            <a:extLst>
              <a:ext uri="{FF2B5EF4-FFF2-40B4-BE49-F238E27FC236}">
                <a16:creationId xmlns:a16="http://schemas.microsoft.com/office/drawing/2014/main" id="{B607CCFF-4370-483D-969F-0395981117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C5CAD5-2473-4174-93C9-C001C00A3289}"/>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94990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grpSp>
        <p:nvGrpSpPr>
          <p:cNvPr id="22" name="Group 21"/>
          <p:cNvGrpSpPr/>
          <p:nvPr userDrawn="1"/>
        </p:nvGrpSpPr>
        <p:grpSpPr>
          <a:xfrm>
            <a:off x="528095" y="6115052"/>
            <a:ext cx="11540774" cy="697840"/>
            <a:chOff x="589925" y="6082045"/>
            <a:chExt cx="11478753" cy="729741"/>
          </a:xfrm>
        </p:grpSpPr>
        <p:sp>
          <p:nvSpPr>
            <p:cNvPr id="8" name="TextBox 7" descr="2017 Leadership conference logo with two decorate rainbow bars to left of the logo"/>
            <p:cNvSpPr txBox="1"/>
            <p:nvPr userDrawn="1"/>
          </p:nvSpPr>
          <p:spPr>
            <a:xfrm>
              <a:off x="6127910" y="6384520"/>
              <a:ext cx="5250891" cy="418401"/>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0" name="Picture 9"/>
            <p:cNvPicPr>
              <a:picLocks noChangeAspect="1"/>
            </p:cNvPicPr>
            <p:nvPr userDrawn="1"/>
          </p:nvPicPr>
          <p:blipFill>
            <a:blip r:embed="rId3"/>
            <a:stretch>
              <a:fillRect/>
            </a:stretch>
          </p:blipFill>
          <p:spPr>
            <a:xfrm flipV="1">
              <a:off x="595043" y="6516903"/>
              <a:ext cx="5638811" cy="40099"/>
            </a:xfrm>
            <a:prstGeom prst="rect">
              <a:avLst/>
            </a:prstGeom>
          </p:spPr>
        </p:pic>
        <p:pic>
          <p:nvPicPr>
            <p:cNvPr id="11" name="Picture 10"/>
            <p:cNvPicPr>
              <a:picLocks noChangeAspect="1"/>
            </p:cNvPicPr>
            <p:nvPr userDrawn="1"/>
          </p:nvPicPr>
          <p:blipFill>
            <a:blip r:embed="rId3"/>
            <a:stretch>
              <a:fillRect/>
            </a:stretch>
          </p:blipFill>
          <p:spPr>
            <a:xfrm flipV="1">
              <a:off x="589925" y="6637239"/>
              <a:ext cx="5638811" cy="40095"/>
            </a:xfrm>
            <a:prstGeom prst="rect">
              <a:avLst/>
            </a:prstGeom>
          </p:spPr>
        </p:pic>
      </p:grpSp>
      <p:sp>
        <p:nvSpPr>
          <p:cNvPr id="3" name="Content Placeholder 2"/>
          <p:cNvSpPr>
            <a:spLocks noGrp="1"/>
          </p:cNvSpPr>
          <p:nvPr>
            <p:ph idx="1"/>
          </p:nvPr>
        </p:nvSpPr>
        <p:spPr>
          <a:xfrm>
            <a:off x="838200" y="169068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726208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AAC0-F606-47B1-9067-FF873380A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1398FD-CE06-4B0A-9765-96AA4108B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F9A44C2-20F8-4891-9CA9-EFBD02988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D6219-2EC3-429E-8984-2E2317902E1F}"/>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6" name="Footer Placeholder 5">
            <a:extLst>
              <a:ext uri="{FF2B5EF4-FFF2-40B4-BE49-F238E27FC236}">
                <a16:creationId xmlns:a16="http://schemas.microsoft.com/office/drawing/2014/main" id="{97EA6BBA-EC83-4097-8FA4-F8C3C57A40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875EDD-EA70-4925-8040-97C6437F881A}"/>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057838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3147-8E2D-40D5-AB81-58E956D06F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FF878A-67E6-4DCF-A197-2CEC2997F3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61C96-0F87-424D-A67B-31FD551F244F}"/>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9860AAC7-CC18-45A9-9B12-670D50145C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11BCFB-355B-41EF-AE5C-45EC417843FB}"/>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088598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8EE240-3A99-4E44-BF11-13E6D2CEE7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B1D3A-B8DD-4381-B6D1-331932D71D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000FC4-C80F-4450-A456-B1E0553CFDAC}"/>
              </a:ext>
            </a:extLst>
          </p:cNvPr>
          <p:cNvSpPr>
            <a:spLocks noGrp="1"/>
          </p:cNvSpPr>
          <p:nvPr>
            <p:ph type="dt" sz="half" idx="10"/>
          </p:nvPr>
        </p:nvSpPr>
        <p:spPr/>
        <p:txBody>
          <a:body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77F50D3A-465B-4016-94F2-E327D9EA72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B7A2A9-42E2-4B4D-B8C7-C0ECA382C4F5}"/>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88362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4" name="Rectangle 43"/>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sp>
        <p:nvSpPr>
          <p:cNvPr id="3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 name="Rectangle 3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userDrawn="1"/>
        </p:nvSpPr>
        <p:spPr>
          <a:xfrm>
            <a:off x="554736" y="470104"/>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itle 1"/>
          <p:cNvSpPr>
            <a:spLocks noGrp="1"/>
          </p:cNvSpPr>
          <p:nvPr>
            <p:ph type="ctrTitle"/>
          </p:nvPr>
        </p:nvSpPr>
        <p:spPr>
          <a:xfrm>
            <a:off x="562939" y="479728"/>
            <a:ext cx="11073687" cy="2899602"/>
          </a:xfrm>
          <a:noFill/>
        </p:spPr>
        <p:txBody>
          <a:bodyPr anchor="b"/>
          <a:lstStyle>
            <a:lvl1pPr algn="l">
              <a:defRPr sz="6000" b="1" baseline="0">
                <a:solidFill>
                  <a:schemeClr val="bg1"/>
                </a:solidFill>
              </a:defRPr>
            </a:lvl1pPr>
          </a:lstStyle>
          <a:p>
            <a:endParaRPr lang="en-US" dirty="0"/>
          </a:p>
        </p:txBody>
      </p:sp>
      <p:sp>
        <p:nvSpPr>
          <p:cNvPr id="40"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41"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2"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3"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a:extLst>
              <a:ext uri="{FF2B5EF4-FFF2-40B4-BE49-F238E27FC236}">
                <a16:creationId xmlns:a16="http://schemas.microsoft.com/office/drawing/2014/main" id="{42FF2428-C8CC-48C8-8F13-D712C03BFCB1}"/>
              </a:ext>
            </a:extLst>
          </p:cNvPr>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21BB83B6-39CA-4352-A9CC-4258E7F835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spTree>
    <p:extLst>
      <p:ext uri="{BB962C8B-B14F-4D97-AF65-F5344CB8AC3E}">
        <p14:creationId xmlns:p14="http://schemas.microsoft.com/office/powerpoint/2010/main" val="1949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id="{17D87E26-A4AC-48B2-822F-945591A26D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31940426-5993-4BDC-A247-B84D21CD31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id="{2A6B1B56-9A75-4170-ADAC-203023128E42}"/>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id="{EEE4DEFF-D3ED-4D79-A579-27EE89356900}"/>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12894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chemeClr val="accent5"/>
          </a:solidFill>
        </p:spPr>
        <p:txBody>
          <a:bodyPr/>
          <a:lstStyle>
            <a:lvl1pPr>
              <a:defRPr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lide Number Placeholder 5"/>
          <p:cNvSpPr>
            <a:spLocks noGrp="1"/>
          </p:cNvSpPr>
          <p:nvPr>
            <p:ph type="sldNum" sz="quarter" idx="10"/>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8" name="TextBox 17" descr="2017 Leadership conference logo with two decorate rainbow bars to left of the logo">
            <a:extLst>
              <a:ext uri="{FF2B5EF4-FFF2-40B4-BE49-F238E27FC236}">
                <a16:creationId xmlns:a16="http://schemas.microsoft.com/office/drawing/2014/main" id="{E7DCB8B3-877B-4F37-8C98-DF58A08CB21C}"/>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3D8C2911-732D-4130-BC60-8AC587956B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20" name="Picture 19">
            <a:extLst>
              <a:ext uri="{FF2B5EF4-FFF2-40B4-BE49-F238E27FC236}">
                <a16:creationId xmlns:a16="http://schemas.microsoft.com/office/drawing/2014/main" id="{EA82E416-2B40-46AF-8102-7944037E659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21" name="Picture 20">
            <a:extLst>
              <a:ext uri="{FF2B5EF4-FFF2-40B4-BE49-F238E27FC236}">
                <a16:creationId xmlns:a16="http://schemas.microsoft.com/office/drawing/2014/main" id="{FB2F23A5-5665-44F6-9BD2-AB73FF78A09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76493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1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2" name="TextBox 11" descr="2017 Leadership conference logo with two decorate rainbow bars to left of the logo">
            <a:extLst>
              <a:ext uri="{FF2B5EF4-FFF2-40B4-BE49-F238E27FC236}">
                <a16:creationId xmlns:a16="http://schemas.microsoft.com/office/drawing/2014/main" id="{6B9ACFD8-DC67-4DB1-9A58-97D97C068A6D}"/>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9172CCC1-C65B-4F16-A7D9-1D3678A22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4" name="Picture 13">
            <a:extLst>
              <a:ext uri="{FF2B5EF4-FFF2-40B4-BE49-F238E27FC236}">
                <a16:creationId xmlns:a16="http://schemas.microsoft.com/office/drawing/2014/main" id="{2686F78E-6D02-437C-9227-737F546D8438}"/>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5" name="Picture 14">
            <a:extLst>
              <a:ext uri="{FF2B5EF4-FFF2-40B4-BE49-F238E27FC236}">
                <a16:creationId xmlns:a16="http://schemas.microsoft.com/office/drawing/2014/main" id="{798783F4-E6E0-47E5-8B7D-65178EF5CE4A}"/>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60427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6"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2" name="Title 1"/>
          <p:cNvSpPr>
            <a:spLocks noGrp="1"/>
          </p:cNvSpPr>
          <p:nvPr>
            <p:ph type="title"/>
          </p:nvPr>
        </p:nvSpPr>
        <p:spPr>
          <a:xfrm>
            <a:off x="838200" y="365125"/>
            <a:ext cx="10515600" cy="1033369"/>
          </a:xfrm>
        </p:spPr>
        <p:txBody>
          <a:bodyPr/>
          <a:lstStyle/>
          <a:p>
            <a:r>
              <a:rPr lang="en-US"/>
              <a:t>Click to edit Master title style</a:t>
            </a:r>
          </a:p>
        </p:txBody>
      </p:sp>
      <p:sp>
        <p:nvSpPr>
          <p:cNvPr id="11" name="TextBox 10" descr="2017 Leadership conference logo with two decorate rainbow bars to left of the logo">
            <a:extLst>
              <a:ext uri="{FF2B5EF4-FFF2-40B4-BE49-F238E27FC236}">
                <a16:creationId xmlns:a16="http://schemas.microsoft.com/office/drawing/2014/main" id="{9329E551-1B17-43B5-ACA0-512F60887F37}"/>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D5A45DDE-AA77-4710-ABD7-5554314FCB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3" name="Picture 12">
            <a:extLst>
              <a:ext uri="{FF2B5EF4-FFF2-40B4-BE49-F238E27FC236}">
                <a16:creationId xmlns:a16="http://schemas.microsoft.com/office/drawing/2014/main" id="{A1D5850C-C563-4ADC-A5D5-E804EFB19CA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4" name="Picture 13">
            <a:extLst>
              <a:ext uri="{FF2B5EF4-FFF2-40B4-BE49-F238E27FC236}">
                <a16:creationId xmlns:a16="http://schemas.microsoft.com/office/drawing/2014/main" id="{96D9931C-E613-443A-8A40-FD20563F11A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9980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id="{2848E537-3208-4828-A299-3E7B287DC158}"/>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09671DC6-7EF5-41A7-BF43-D67D921AE8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id="{FAC144EB-C364-4A15-A218-97E2F3DE9E77}"/>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id="{FE6A74D8-9399-409D-A640-825047073CB5}"/>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8193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9"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4" name="TextBox 13" descr="2017 Leadership conference logo with two decorate rainbow bars to left of the logo">
            <a:extLst>
              <a:ext uri="{FF2B5EF4-FFF2-40B4-BE49-F238E27FC236}">
                <a16:creationId xmlns:a16="http://schemas.microsoft.com/office/drawing/2014/main" id="{61CF0C18-B911-4E51-B7BE-13DE5B640D3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9C3B694B-690F-44BD-9E68-4502948799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6" name="Picture 15">
            <a:extLst>
              <a:ext uri="{FF2B5EF4-FFF2-40B4-BE49-F238E27FC236}">
                <a16:creationId xmlns:a16="http://schemas.microsoft.com/office/drawing/2014/main" id="{B19C86BB-F718-4477-8314-08C5F15EBE86}"/>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7" name="Picture 16">
            <a:extLst>
              <a:ext uri="{FF2B5EF4-FFF2-40B4-BE49-F238E27FC236}">
                <a16:creationId xmlns:a16="http://schemas.microsoft.com/office/drawing/2014/main" id="{9DBA1270-23CE-4257-9C30-64E31AD7BCC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6816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DE2AD-8BCC-498C-8533-7B33C9798AFD}" type="datetime1">
              <a:rPr lang="en-US" smtClean="0"/>
              <a:t>8/21/2019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3B17-1229-47A4-BBB2-A02D5F84107F}" type="slidenum">
              <a:rPr lang="en-US" smtClean="0"/>
              <a:t>‹#›</a:t>
            </a:fld>
            <a:endParaRPr lang="en-US" dirty="0"/>
          </a:p>
        </p:txBody>
      </p:sp>
      <p:sp>
        <p:nvSpPr>
          <p:cNvPr id="17" name="Rectangle 16"/>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36993"/>
            <a:ext cx="12192000" cy="34198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txBox="1">
            <a:spLocks/>
          </p:cNvSpPr>
          <p:nvPr userDrawn="1"/>
        </p:nvSpPr>
        <p:spPr>
          <a:xfrm>
            <a:off x="554736" y="3382860"/>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7" name="Group 6" descr="2017 Leadership Conference Logo "/>
          <p:cNvGrpSpPr/>
          <p:nvPr userDrawn="1"/>
        </p:nvGrpSpPr>
        <p:grpSpPr>
          <a:xfrm>
            <a:off x="6815468" y="5429892"/>
            <a:ext cx="4806926" cy="940126"/>
            <a:chOff x="6815468" y="5429892"/>
            <a:chExt cx="4806926" cy="940126"/>
          </a:xfrm>
        </p:grpSpPr>
        <p:sp>
          <p:nvSpPr>
            <p:cNvPr id="21" name="TextBox 20"/>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24" name="Rectangle 23"/>
          <p:cNvSpPr/>
          <p:nvPr userDrawn="1"/>
        </p:nvSpPr>
        <p:spPr>
          <a:xfrm>
            <a:off x="554736" y="460481"/>
            <a:ext cx="11082528" cy="28983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Subtitle 2"/>
          <p:cNvSpPr txBox="1">
            <a:spLocks/>
          </p:cNvSpPr>
          <p:nvPr userDrawn="1"/>
        </p:nvSpPr>
        <p:spPr>
          <a:xfrm>
            <a:off x="554099" y="3418681"/>
            <a:ext cx="4494639" cy="50036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27" name="Title 1"/>
          <p:cNvSpPr txBox="1">
            <a:spLocks/>
          </p:cNvSpPr>
          <p:nvPr userDrawn="1"/>
        </p:nvSpPr>
        <p:spPr>
          <a:xfrm>
            <a:off x="554099" y="972462"/>
            <a:ext cx="9144000" cy="2387600"/>
          </a:xfrm>
          <a:prstGeom prst="rect">
            <a:avLst/>
          </a:prstGeom>
        </p:spPr>
        <p:txBody>
          <a:bodyPr anchor="b"/>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Click to edit Master title style</a:t>
            </a:r>
          </a:p>
        </p:txBody>
      </p:sp>
      <p:sp>
        <p:nvSpPr>
          <p:cNvPr id="28" name="Slide Number Placeholder 5"/>
          <p:cNvSpPr txBox="1">
            <a:spLocks/>
          </p:cNvSpPr>
          <p:nvPr userDrawn="1"/>
        </p:nvSpPr>
        <p:spPr>
          <a:xfrm>
            <a:off x="108578" y="6454451"/>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350153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6D0A64-0AE3-495C-8680-443A25D7E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B1ABAB-3EE8-45E5-9B29-334F29C65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71BA5-DFCA-45EB-95B3-C1B915A8D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EC46-ADF7-41AE-9BFB-21D631D739BD}" type="datetimeFigureOut">
              <a:rPr lang="en-US" smtClean="0"/>
              <a:t>8/21/2019</a:t>
            </a:fld>
            <a:endParaRPr lang="en-US" dirty="0"/>
          </a:p>
        </p:txBody>
      </p:sp>
      <p:sp>
        <p:nvSpPr>
          <p:cNvPr id="5" name="Footer Placeholder 4">
            <a:extLst>
              <a:ext uri="{FF2B5EF4-FFF2-40B4-BE49-F238E27FC236}">
                <a16:creationId xmlns:a16="http://schemas.microsoft.com/office/drawing/2014/main" id="{704596A0-E7A3-491F-BC39-D20AE4189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31A7C6-CE6C-44DB-8910-D15D8C624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3729F-2414-494F-9894-24CCD64DCCE9}" type="slidenum">
              <a:rPr lang="en-US" smtClean="0"/>
              <a:t>‹#›</a:t>
            </a:fld>
            <a:endParaRPr lang="en-US" dirty="0"/>
          </a:p>
        </p:txBody>
      </p:sp>
    </p:spTree>
    <p:extLst>
      <p:ext uri="{BB962C8B-B14F-4D97-AF65-F5344CB8AC3E}">
        <p14:creationId xmlns:p14="http://schemas.microsoft.com/office/powerpoint/2010/main" val="954955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2.ed.gov/about/reports/annual/osep/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2.ed.gov/programs/osepidea/618-data/static-tables/index.html" TargetMode="External"/><Relationship Id="rId4" Type="http://schemas.openxmlformats.org/officeDocument/2006/relationships/hyperlink" Target="http://www2.ed.gov/programs/osepidea/618-data/state-level-data-files/index.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Richelle.Davis@ed.gov" TargetMode="External"/><Relationship Id="rId2" Type="http://schemas.openxmlformats.org/officeDocument/2006/relationships/hyperlink" Target="mailto:jsargent@neweditions.net" TargetMode="External"/><Relationship Id="rId1" Type="http://schemas.openxmlformats.org/officeDocument/2006/relationships/slideLayout" Target="../slideLayouts/slideLayout2.xml"/><Relationship Id="rId4" Type="http://schemas.openxmlformats.org/officeDocument/2006/relationships/hyperlink" Target="mailto:lindalynch@westat.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7C4F5-DE45-40C8-8033-E0F2B3447AA4}"/>
              </a:ext>
            </a:extLst>
          </p:cNvPr>
          <p:cNvSpPr>
            <a:spLocks noGrp="1"/>
          </p:cNvSpPr>
          <p:nvPr>
            <p:ph type="ctrTitle"/>
          </p:nvPr>
        </p:nvSpPr>
        <p:spPr>
          <a:xfrm>
            <a:off x="558810" y="480051"/>
            <a:ext cx="11073687" cy="2899602"/>
          </a:xfrm>
        </p:spPr>
        <p:txBody>
          <a:bodyPr/>
          <a:lstStyle/>
          <a:p>
            <a:r>
              <a:rPr lang="en-US" dirty="0"/>
              <a:t>The Annual Report to Congress on IDEA</a:t>
            </a:r>
          </a:p>
        </p:txBody>
      </p:sp>
      <p:sp>
        <p:nvSpPr>
          <p:cNvPr id="3" name="Subtitle 2">
            <a:extLst>
              <a:ext uri="{FF2B5EF4-FFF2-40B4-BE49-F238E27FC236}">
                <a16:creationId xmlns:a16="http://schemas.microsoft.com/office/drawing/2014/main" id="{C2DF99D8-0AAC-47DE-A95A-081897BD4EE4}"/>
              </a:ext>
            </a:extLst>
          </p:cNvPr>
          <p:cNvSpPr>
            <a:spLocks noGrp="1"/>
          </p:cNvSpPr>
          <p:nvPr>
            <p:ph type="subTitle" idx="1"/>
          </p:nvPr>
        </p:nvSpPr>
        <p:spPr/>
        <p:txBody>
          <a:bodyPr/>
          <a:lstStyle/>
          <a:p>
            <a:r>
              <a:rPr lang="en-US" dirty="0"/>
              <a:t>Uses Outside the Beltway</a:t>
            </a:r>
          </a:p>
        </p:txBody>
      </p:sp>
      <p:sp>
        <p:nvSpPr>
          <p:cNvPr id="5" name="TextBox 4" descr="2017 Leadership Conference logo"/>
          <p:cNvSpPr txBox="1"/>
          <p:nvPr/>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8247414-C83C-43AB-82FB-D5FD4BA9104F}"/>
              </a:ext>
            </a:extLst>
          </p:cNvPr>
          <p:cNvSpPr>
            <a:spLocks noGrp="1"/>
          </p:cNvSpPr>
          <p:nvPr>
            <p:ph type="sldNum" sz="quarter" idx="4"/>
          </p:nvPr>
        </p:nvSpPr>
        <p:spPr/>
        <p:txBody>
          <a:bodyPr/>
          <a:lstStyle/>
          <a:p>
            <a:fld id="{8B753B17-1229-47A4-BBB2-A02D5F84107F}" type="slidenum">
              <a:rPr lang="en-US" smtClean="0"/>
              <a:pPr/>
              <a:t>1</a:t>
            </a:fld>
            <a:endParaRPr lang="en-US" dirty="0"/>
          </a:p>
        </p:txBody>
      </p:sp>
    </p:spTree>
    <p:extLst>
      <p:ext uri="{BB962C8B-B14F-4D97-AF65-F5344CB8AC3E}">
        <p14:creationId xmlns:p14="http://schemas.microsoft.com/office/powerpoint/2010/main" val="1506360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normAutofit/>
          </a:bodyPr>
          <a:lstStyle/>
          <a:p>
            <a:r>
              <a:rPr lang="en-US" dirty="0"/>
              <a:t>Contents of the ARC (3/3)</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pPr lvl="0"/>
            <a:endParaRPr lang="en-US" dirty="0"/>
          </a:p>
          <a:p>
            <a:pPr lvl="0"/>
            <a:r>
              <a:rPr lang="en-US" dirty="0"/>
              <a:t>Appendix A: Infants, Toddlers, Children, and Students Served Under IDEA, by Age Group and State </a:t>
            </a:r>
          </a:p>
          <a:p>
            <a:pPr lvl="0"/>
            <a:endParaRPr lang="en-US" dirty="0"/>
          </a:p>
          <a:p>
            <a:pPr lvl="0"/>
            <a:r>
              <a:rPr lang="en-US" dirty="0"/>
              <a:t>Appendix B: </a:t>
            </a:r>
            <a:r>
              <a:rPr lang="en-US" i="1" dirty="0"/>
              <a:t>Developmental Delay </a:t>
            </a:r>
            <a:r>
              <a:rPr lang="en-US" dirty="0"/>
              <a:t>Data for Children Ages 3 Through 5 and Students Ages 6 Through 9 Served Under IDEA, Part B </a:t>
            </a:r>
          </a:p>
          <a:p>
            <a:pPr lvl="0"/>
            <a:endParaRPr lang="en-US" dirty="0"/>
          </a:p>
          <a:p>
            <a:pPr lvl="0"/>
            <a:r>
              <a:rPr lang="en-US" dirty="0"/>
              <a:t> Appendix C: Maintenance of Effort (MOE) Reduction and Coordinated Early Intervening Services (CEIS)</a:t>
            </a:r>
            <a:endParaRPr lang="en-US" i="1" dirty="0"/>
          </a:p>
          <a:p>
            <a:pPr marL="0" indent="0">
              <a:buNone/>
            </a:pPr>
            <a:endParaRPr lang="en-US"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10</a:t>
            </a:fld>
            <a:endParaRPr lang="en-US" dirty="0"/>
          </a:p>
        </p:txBody>
      </p:sp>
    </p:spTree>
    <p:extLst>
      <p:ext uri="{BB962C8B-B14F-4D97-AF65-F5344CB8AC3E}">
        <p14:creationId xmlns:p14="http://schemas.microsoft.com/office/powerpoint/2010/main" val="367154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 Is Available Online</a:t>
            </a:r>
          </a:p>
        </p:txBody>
      </p:sp>
      <p:sp>
        <p:nvSpPr>
          <p:cNvPr id="3" name="Content Placeholder 2"/>
          <p:cNvSpPr>
            <a:spLocks noGrp="1"/>
          </p:cNvSpPr>
          <p:nvPr>
            <p:ph idx="1"/>
          </p:nvPr>
        </p:nvSpPr>
        <p:spPr/>
        <p:txBody>
          <a:bodyPr>
            <a:noAutofit/>
          </a:bodyPr>
          <a:lstStyle/>
          <a:p>
            <a:endParaRPr lang="en-US" dirty="0"/>
          </a:p>
          <a:p>
            <a:r>
              <a:rPr lang="en-US" dirty="0"/>
              <a:t>23 years of Annual Reports to Congress online </a:t>
            </a:r>
            <a:r>
              <a:rPr lang="en-US" sz="2400" dirty="0">
                <a:hlinkClick r:id="rId3"/>
              </a:rPr>
              <a:t>https://www2.ed.gov/about/reports/annual/osep/index.html</a:t>
            </a:r>
            <a:endParaRPr lang="en-US" sz="2400" dirty="0"/>
          </a:p>
          <a:p>
            <a:pPr marL="0" indent="0">
              <a:buNone/>
            </a:pPr>
            <a:endParaRPr lang="en-US" dirty="0"/>
          </a:p>
          <a:p>
            <a:pPr marL="238125" indent="-238125"/>
            <a:r>
              <a:rPr lang="en-US" dirty="0"/>
              <a:t>State-level data files (.csv files) </a:t>
            </a:r>
            <a:r>
              <a:rPr lang="en-US" sz="2400" dirty="0">
                <a:hlinkClick r:id="rId4"/>
              </a:rPr>
              <a:t>http://www2.ed.gov/programs/osepidea/618-data/state-level-data-files/index.html</a:t>
            </a:r>
            <a:endParaRPr lang="en-US" sz="2400" dirty="0"/>
          </a:p>
          <a:p>
            <a:pPr marL="0" lvl="1" indent="0">
              <a:lnSpc>
                <a:spcPts val="3400"/>
              </a:lnSpc>
              <a:spcBef>
                <a:spcPct val="20000"/>
              </a:spcBef>
              <a:spcAft>
                <a:spcPts val="600"/>
              </a:spcAft>
              <a:buClr>
                <a:schemeClr val="accent1"/>
              </a:buClr>
              <a:buNone/>
            </a:pPr>
            <a:endParaRPr lang="en-US" sz="2800" dirty="0"/>
          </a:p>
          <a:p>
            <a:r>
              <a:rPr lang="en-US" dirty="0"/>
              <a:t>IDEA static tables (Excel files) </a:t>
            </a:r>
            <a:r>
              <a:rPr lang="en-US" sz="2400" dirty="0">
                <a:hlinkClick r:id="rId5"/>
              </a:rPr>
              <a:t>http://www2.ed.gov/programs/osepidea/618-data/static-tables/index.html</a:t>
            </a:r>
            <a:endParaRPr lang="en-US" sz="24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11</a:t>
            </a:fld>
            <a:endParaRPr lang="en-US" dirty="0"/>
          </a:p>
        </p:txBody>
      </p:sp>
    </p:spTree>
    <p:extLst>
      <p:ext uri="{BB962C8B-B14F-4D97-AF65-F5344CB8AC3E}">
        <p14:creationId xmlns:p14="http://schemas.microsoft.com/office/powerpoint/2010/main" val="379721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87AF-40E9-415A-8455-958D72B86A37}"/>
              </a:ext>
            </a:extLst>
          </p:cNvPr>
          <p:cNvSpPr>
            <a:spLocks noGrp="1"/>
          </p:cNvSpPr>
          <p:nvPr>
            <p:ph type="title"/>
          </p:nvPr>
        </p:nvSpPr>
        <p:spPr/>
        <p:txBody>
          <a:bodyPr/>
          <a:lstStyle/>
          <a:p>
            <a:r>
              <a:rPr lang="en-US" dirty="0"/>
              <a:t>Why You Should Care About the ARC (1/2)</a:t>
            </a:r>
          </a:p>
        </p:txBody>
      </p:sp>
      <p:sp>
        <p:nvSpPr>
          <p:cNvPr id="3" name="Content Placeholder 2">
            <a:extLst>
              <a:ext uri="{FF2B5EF4-FFF2-40B4-BE49-F238E27FC236}">
                <a16:creationId xmlns:a16="http://schemas.microsoft.com/office/drawing/2014/main" id="{8E29FE33-1655-4D0C-9A93-04116048B16E}"/>
              </a:ext>
            </a:extLst>
          </p:cNvPr>
          <p:cNvSpPr>
            <a:spLocks noGrp="1"/>
          </p:cNvSpPr>
          <p:nvPr>
            <p:ph idx="1"/>
          </p:nvPr>
        </p:nvSpPr>
        <p:spPr>
          <a:xfrm>
            <a:off x="908304" y="1690688"/>
            <a:ext cx="10515600" cy="4351338"/>
          </a:xfrm>
        </p:spPr>
        <p:txBody>
          <a:bodyPr>
            <a:normAutofit lnSpcReduction="10000"/>
          </a:bodyPr>
          <a:lstStyle/>
          <a:p>
            <a:pPr>
              <a:lnSpc>
                <a:spcPct val="110000"/>
              </a:lnSpc>
            </a:pPr>
            <a:r>
              <a:rPr lang="en-US" dirty="0"/>
              <a:t>Fulfills statutory requirement that ED report to Congress annually on the implementation of IDEA across the country</a:t>
            </a:r>
          </a:p>
          <a:p>
            <a:pPr>
              <a:lnSpc>
                <a:spcPct val="110000"/>
              </a:lnSpc>
            </a:pPr>
            <a:endParaRPr lang="en-US" dirty="0"/>
          </a:p>
          <a:p>
            <a:pPr>
              <a:lnSpc>
                <a:spcPct val="110000"/>
              </a:lnSpc>
            </a:pPr>
            <a:r>
              <a:rPr lang="en-US" dirty="0"/>
              <a:t>Confirms that OSEP uses the data States report to meet high-stakes needs</a:t>
            </a:r>
          </a:p>
          <a:p>
            <a:pPr>
              <a:lnSpc>
                <a:spcPct val="110000"/>
              </a:lnSpc>
            </a:pPr>
            <a:endParaRPr lang="en-US" dirty="0"/>
          </a:p>
          <a:p>
            <a:pPr>
              <a:lnSpc>
                <a:spcPct val="110000"/>
              </a:lnSpc>
            </a:pPr>
            <a:r>
              <a:rPr lang="en-US" dirty="0"/>
              <a:t>Confirms the importance of continued efforts to improve the quality of 618 data States report to OSEP</a:t>
            </a:r>
          </a:p>
        </p:txBody>
      </p:sp>
      <p:sp>
        <p:nvSpPr>
          <p:cNvPr id="4" name="Slide Number Placeholder 3">
            <a:extLst>
              <a:ext uri="{FF2B5EF4-FFF2-40B4-BE49-F238E27FC236}">
                <a16:creationId xmlns:a16="http://schemas.microsoft.com/office/drawing/2014/main" id="{ACEAA29A-09A3-46AF-B105-722F61AB0D2A}"/>
              </a:ext>
            </a:extLst>
          </p:cNvPr>
          <p:cNvSpPr>
            <a:spLocks noGrp="1"/>
          </p:cNvSpPr>
          <p:nvPr>
            <p:ph type="sldNum" sz="quarter" idx="4"/>
          </p:nvPr>
        </p:nvSpPr>
        <p:spPr/>
        <p:txBody>
          <a:bodyPr/>
          <a:lstStyle/>
          <a:p>
            <a:fld id="{8B753B17-1229-47A4-BBB2-A02D5F84107F}" type="slidenum">
              <a:rPr lang="en-US" smtClean="0"/>
              <a:pPr/>
              <a:t>12</a:t>
            </a:fld>
            <a:endParaRPr lang="en-US" dirty="0"/>
          </a:p>
        </p:txBody>
      </p:sp>
    </p:spTree>
    <p:extLst>
      <p:ext uri="{BB962C8B-B14F-4D97-AF65-F5344CB8AC3E}">
        <p14:creationId xmlns:p14="http://schemas.microsoft.com/office/powerpoint/2010/main" val="4260987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87AF-40E9-415A-8455-958D72B86A37}"/>
              </a:ext>
            </a:extLst>
          </p:cNvPr>
          <p:cNvSpPr>
            <a:spLocks noGrp="1"/>
          </p:cNvSpPr>
          <p:nvPr>
            <p:ph type="title"/>
          </p:nvPr>
        </p:nvSpPr>
        <p:spPr/>
        <p:txBody>
          <a:bodyPr/>
          <a:lstStyle/>
          <a:p>
            <a:r>
              <a:rPr lang="en-US" dirty="0"/>
              <a:t>Why You Should Care About the ARC (2/2)</a:t>
            </a:r>
          </a:p>
        </p:txBody>
      </p:sp>
      <p:sp>
        <p:nvSpPr>
          <p:cNvPr id="3" name="Content Placeholder 2">
            <a:extLst>
              <a:ext uri="{FF2B5EF4-FFF2-40B4-BE49-F238E27FC236}">
                <a16:creationId xmlns:a16="http://schemas.microsoft.com/office/drawing/2014/main" id="{8E29FE33-1655-4D0C-9A93-04116048B16E}"/>
              </a:ext>
            </a:extLst>
          </p:cNvPr>
          <p:cNvSpPr>
            <a:spLocks noGrp="1"/>
          </p:cNvSpPr>
          <p:nvPr>
            <p:ph idx="1"/>
          </p:nvPr>
        </p:nvSpPr>
        <p:spPr>
          <a:xfrm>
            <a:off x="908304" y="1690688"/>
            <a:ext cx="10515600" cy="4351338"/>
          </a:xfrm>
        </p:spPr>
        <p:txBody>
          <a:bodyPr>
            <a:normAutofit/>
          </a:bodyPr>
          <a:lstStyle/>
          <a:p>
            <a:pPr>
              <a:lnSpc>
                <a:spcPct val="110000"/>
              </a:lnSpc>
            </a:pPr>
            <a:endParaRPr lang="en-US" dirty="0"/>
          </a:p>
          <a:p>
            <a:pPr>
              <a:lnSpc>
                <a:spcPct val="110000"/>
              </a:lnSpc>
            </a:pPr>
            <a:r>
              <a:rPr lang="en-US" dirty="0"/>
              <a:t>Provides a resource for national and State IDEA data and related information </a:t>
            </a:r>
          </a:p>
          <a:p>
            <a:pPr>
              <a:lnSpc>
                <a:spcPct val="110000"/>
              </a:lnSpc>
            </a:pPr>
            <a:endParaRPr lang="en-US" dirty="0"/>
          </a:p>
          <a:p>
            <a:pPr>
              <a:lnSpc>
                <a:spcPct val="110000"/>
              </a:lnSpc>
            </a:pPr>
            <a:r>
              <a:rPr lang="en-US" dirty="0"/>
              <a:t>Summarizes what the Department believes Congress wants to know about efforts to serve the educational needs of children with disabilities </a:t>
            </a:r>
          </a:p>
        </p:txBody>
      </p:sp>
      <p:sp>
        <p:nvSpPr>
          <p:cNvPr id="4" name="Slide Number Placeholder 3">
            <a:extLst>
              <a:ext uri="{FF2B5EF4-FFF2-40B4-BE49-F238E27FC236}">
                <a16:creationId xmlns:a16="http://schemas.microsoft.com/office/drawing/2014/main" id="{ACEAA29A-09A3-46AF-B105-722F61AB0D2A}"/>
              </a:ext>
            </a:extLst>
          </p:cNvPr>
          <p:cNvSpPr>
            <a:spLocks noGrp="1"/>
          </p:cNvSpPr>
          <p:nvPr>
            <p:ph type="sldNum" sz="quarter" idx="4"/>
          </p:nvPr>
        </p:nvSpPr>
        <p:spPr/>
        <p:txBody>
          <a:bodyPr/>
          <a:lstStyle/>
          <a:p>
            <a:fld id="{8B753B17-1229-47A4-BBB2-A02D5F84107F}" type="slidenum">
              <a:rPr lang="en-US" smtClean="0"/>
              <a:pPr/>
              <a:t>13</a:t>
            </a:fld>
            <a:endParaRPr lang="en-US" dirty="0"/>
          </a:p>
        </p:txBody>
      </p:sp>
    </p:spTree>
    <p:extLst>
      <p:ext uri="{BB962C8B-B14F-4D97-AF65-F5344CB8AC3E}">
        <p14:creationId xmlns:p14="http://schemas.microsoft.com/office/powerpoint/2010/main" val="150689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052F-9826-472B-B900-6EC6540BCBA1}"/>
              </a:ext>
            </a:extLst>
          </p:cNvPr>
          <p:cNvSpPr>
            <a:spLocks noGrp="1"/>
          </p:cNvSpPr>
          <p:nvPr>
            <p:ph type="title"/>
          </p:nvPr>
        </p:nvSpPr>
        <p:spPr>
          <a:xfrm>
            <a:off x="975360" y="365125"/>
            <a:ext cx="10515600" cy="1325563"/>
          </a:xfrm>
        </p:spPr>
        <p:txBody>
          <a:bodyPr/>
          <a:lstStyle/>
          <a:p>
            <a:r>
              <a:rPr lang="en-US" dirty="0"/>
              <a:t>Top 5 Reasons to Use the ARC</a:t>
            </a:r>
          </a:p>
        </p:txBody>
      </p:sp>
      <p:sp>
        <p:nvSpPr>
          <p:cNvPr id="3" name="Content Placeholder 2">
            <a:extLst>
              <a:ext uri="{FF2B5EF4-FFF2-40B4-BE49-F238E27FC236}">
                <a16:creationId xmlns:a16="http://schemas.microsoft.com/office/drawing/2014/main" id="{9EA63627-464E-4CFB-AC94-89D67F515792}"/>
              </a:ext>
            </a:extLst>
          </p:cNvPr>
          <p:cNvSpPr>
            <a:spLocks noGrp="1"/>
          </p:cNvSpPr>
          <p:nvPr>
            <p:ph idx="1"/>
          </p:nvPr>
        </p:nvSpPr>
        <p:spPr/>
        <p:txBody>
          <a:bodyPr>
            <a:normAutofit lnSpcReduction="10000"/>
          </a:bodyPr>
          <a:lstStyle/>
          <a:p>
            <a:r>
              <a:rPr lang="en-US" dirty="0"/>
              <a:t>Concise presentation of a lot of information</a:t>
            </a:r>
          </a:p>
          <a:p>
            <a:endParaRPr lang="en-US" dirty="0"/>
          </a:p>
          <a:p>
            <a:r>
              <a:rPr lang="en-US" dirty="0"/>
              <a:t>National and state-level data available</a:t>
            </a:r>
          </a:p>
          <a:p>
            <a:endParaRPr lang="en-US" dirty="0"/>
          </a:p>
          <a:p>
            <a:r>
              <a:rPr lang="en-US" dirty="0"/>
              <a:t>Standardized from year to year to increase accessibility and use</a:t>
            </a:r>
          </a:p>
          <a:p>
            <a:endParaRPr lang="en-US" dirty="0"/>
          </a:p>
          <a:p>
            <a:r>
              <a:rPr lang="en-US" dirty="0"/>
              <a:t>Highly informative exhibit notes </a:t>
            </a:r>
          </a:p>
          <a:p>
            <a:endParaRPr lang="en-US" dirty="0"/>
          </a:p>
          <a:p>
            <a:r>
              <a:rPr lang="en-US" dirty="0"/>
              <a:t>Intensive multi-level Department review and approval process</a:t>
            </a:r>
          </a:p>
          <a:p>
            <a:endParaRPr lang="en-US" dirty="0"/>
          </a:p>
          <a:p>
            <a:endParaRPr lang="en-US" dirty="0"/>
          </a:p>
        </p:txBody>
      </p:sp>
      <p:sp>
        <p:nvSpPr>
          <p:cNvPr id="4" name="Slide Number Placeholder 3">
            <a:extLst>
              <a:ext uri="{FF2B5EF4-FFF2-40B4-BE49-F238E27FC236}">
                <a16:creationId xmlns:a16="http://schemas.microsoft.com/office/drawing/2014/main" id="{E78EEBEB-4258-4543-B920-A9E3578A1246}"/>
              </a:ext>
            </a:extLst>
          </p:cNvPr>
          <p:cNvSpPr>
            <a:spLocks noGrp="1"/>
          </p:cNvSpPr>
          <p:nvPr>
            <p:ph type="sldNum" sz="quarter" idx="4"/>
          </p:nvPr>
        </p:nvSpPr>
        <p:spPr/>
        <p:txBody>
          <a:bodyPr/>
          <a:lstStyle/>
          <a:p>
            <a:fld id="{8B753B17-1229-47A4-BBB2-A02D5F84107F}" type="slidenum">
              <a:rPr lang="en-US" smtClean="0"/>
              <a:pPr/>
              <a:t>14</a:t>
            </a:fld>
            <a:endParaRPr lang="en-US" dirty="0"/>
          </a:p>
        </p:txBody>
      </p:sp>
    </p:spTree>
    <p:extLst>
      <p:ext uri="{BB962C8B-B14F-4D97-AF65-F5344CB8AC3E}">
        <p14:creationId xmlns:p14="http://schemas.microsoft.com/office/powerpoint/2010/main" val="418259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Can Inform Data-driven Decisions</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lstStyle/>
          <a:p>
            <a:r>
              <a:rPr lang="en-US" dirty="0"/>
              <a:t>Examples of national policy decisions</a:t>
            </a:r>
          </a:p>
          <a:p>
            <a:pPr lvl="1">
              <a:buFont typeface="Wingdings" panose="05000000000000000000" pitchFamily="2" charset="2"/>
              <a:buChar char="§"/>
            </a:pPr>
            <a:r>
              <a:rPr lang="en-US" dirty="0"/>
              <a:t>Identification of disabilities</a:t>
            </a:r>
          </a:p>
          <a:p>
            <a:pPr lvl="1">
              <a:buFont typeface="Wingdings" panose="05000000000000000000" pitchFamily="2" charset="2"/>
              <a:buChar char="§"/>
            </a:pPr>
            <a:r>
              <a:rPr lang="en-US" dirty="0"/>
              <a:t>Educational settings</a:t>
            </a:r>
          </a:p>
          <a:p>
            <a:pPr lvl="1">
              <a:buFont typeface="Wingdings" panose="05000000000000000000" pitchFamily="2" charset="2"/>
              <a:buChar char="§"/>
            </a:pPr>
            <a:r>
              <a:rPr lang="en-US" dirty="0"/>
              <a:t>Exiting</a:t>
            </a:r>
          </a:p>
          <a:p>
            <a:endParaRPr lang="en-US" dirty="0"/>
          </a:p>
          <a:p>
            <a:r>
              <a:rPr lang="en-US" dirty="0"/>
              <a:t>Comparisons of your State vs. others</a:t>
            </a:r>
            <a:endParaRPr lang="en-US" strike="sngStrike" dirty="0"/>
          </a:p>
          <a:p>
            <a:pPr lvl="1">
              <a:buFont typeface="Wingdings" panose="05000000000000000000" pitchFamily="2" charset="2"/>
              <a:buChar char="§"/>
            </a:pPr>
            <a:r>
              <a:rPr lang="en-US" dirty="0"/>
              <a:t>Identification of disabilities</a:t>
            </a:r>
          </a:p>
          <a:p>
            <a:pPr lvl="1">
              <a:buFont typeface="Wingdings" panose="05000000000000000000" pitchFamily="2" charset="2"/>
              <a:buChar char="§"/>
            </a:pPr>
            <a:r>
              <a:rPr lang="en-US" dirty="0"/>
              <a:t>Educational settings</a:t>
            </a:r>
          </a:p>
          <a:p>
            <a:pPr lvl="1">
              <a:buFont typeface="Wingdings" panose="05000000000000000000" pitchFamily="2" charset="2"/>
              <a:buChar char="§"/>
            </a:pPr>
            <a:r>
              <a:rPr lang="en-US" dirty="0"/>
              <a:t>Exiting</a:t>
            </a:r>
          </a:p>
          <a:p>
            <a:pPr lvl="1">
              <a:buFont typeface="Wingdings" panose="05000000000000000000" pitchFamily="2" charset="2"/>
              <a:buChar char="§"/>
            </a:pPr>
            <a:r>
              <a:rPr lang="en-US" dirty="0"/>
              <a:t>Determinations</a:t>
            </a:r>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15</a:t>
            </a:fld>
            <a:endParaRPr lang="en-US" dirty="0"/>
          </a:p>
        </p:txBody>
      </p:sp>
    </p:spTree>
    <p:extLst>
      <p:ext uri="{BB962C8B-B14F-4D97-AF65-F5344CB8AC3E}">
        <p14:creationId xmlns:p14="http://schemas.microsoft.com/office/powerpoint/2010/main" val="223975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Can Address Specific Questions of Interest (1/2)</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pPr marL="0" indent="0">
              <a:buNone/>
            </a:pPr>
            <a:r>
              <a:rPr lang="en-US" dirty="0"/>
              <a:t>Are there any interesting results in the data about infants and toddlers birth through age 2 served under IDEA Part C?</a:t>
            </a:r>
          </a:p>
          <a:p>
            <a:pPr lvl="1"/>
            <a:r>
              <a:rPr lang="en-US" b="1" dirty="0"/>
              <a:t>Numbers and Percentages Served: </a:t>
            </a:r>
            <a:r>
              <a:rPr lang="en-US" dirty="0"/>
              <a:t>relatively stable, with a very slight and slow increase in the percent of the population served over the last 10 years</a:t>
            </a:r>
          </a:p>
          <a:p>
            <a:pPr lvl="1"/>
            <a:endParaRPr lang="en-US" dirty="0"/>
          </a:p>
          <a:p>
            <a:pPr lvl="1"/>
            <a:r>
              <a:rPr lang="en-US" b="1" dirty="0"/>
              <a:t>Primary Service Settings: </a:t>
            </a:r>
            <a:r>
              <a:rPr lang="en-US" dirty="0"/>
              <a:t>nearly 90 percent of infants and toddlers served under IDEA, Part C received services in the </a:t>
            </a:r>
            <a:r>
              <a:rPr lang="en-US"/>
              <a:t>home in the fall of 2016</a:t>
            </a:r>
            <a:endParaRPr lang="en-US" b="1" dirty="0"/>
          </a:p>
          <a:p>
            <a:pPr lvl="1"/>
            <a:endParaRPr lang="en-US" b="1" dirty="0"/>
          </a:p>
          <a:p>
            <a:pPr lvl="1"/>
            <a:r>
              <a:rPr lang="en-US" b="1" dirty="0"/>
              <a:t>Exiting: </a:t>
            </a:r>
            <a:r>
              <a:rPr lang="en-US" dirty="0"/>
              <a:t>Part B eligible, exiting Part C accounted for the largest percentage (36.4%) of infants in toddlers in school year 2015-16</a:t>
            </a:r>
            <a:endParaRPr lang="en-US" b="1" dirty="0"/>
          </a:p>
          <a:p>
            <a:pPr lvl="1"/>
            <a:endParaRPr lang="en-US" b="1"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16</a:t>
            </a:fld>
            <a:endParaRPr lang="en-US" dirty="0"/>
          </a:p>
        </p:txBody>
      </p:sp>
    </p:spTree>
    <p:extLst>
      <p:ext uri="{BB962C8B-B14F-4D97-AF65-F5344CB8AC3E}">
        <p14:creationId xmlns:p14="http://schemas.microsoft.com/office/powerpoint/2010/main" val="2142603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Can Address Specific Questions of Interest (2/2)</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lnSpcReduction="10000"/>
          </a:bodyPr>
          <a:lstStyle/>
          <a:p>
            <a:pPr marL="0" indent="0">
              <a:buNone/>
            </a:pPr>
            <a:r>
              <a:rPr lang="en-US" dirty="0"/>
              <a:t>Are there any interesting trends in the</a:t>
            </a:r>
            <a:r>
              <a:rPr lang="en-US" b="1" dirty="0"/>
              <a:t> disability categories </a:t>
            </a:r>
            <a:r>
              <a:rPr lang="en-US" dirty="0"/>
              <a:t>for students age 6 through 21 served under IDEA Part B?</a:t>
            </a:r>
          </a:p>
          <a:p>
            <a:pPr lvl="1"/>
            <a:r>
              <a:rPr lang="en-US" b="1" dirty="0"/>
              <a:t>Autism:</a:t>
            </a:r>
            <a:r>
              <a:rPr lang="en-US" dirty="0"/>
              <a:t> Steady increase in the percentage of the population of students reported in the category of</a:t>
            </a:r>
            <a:r>
              <a:rPr lang="en-US" i="1" dirty="0"/>
              <a:t> </a:t>
            </a:r>
            <a:r>
              <a:rPr lang="en-US" dirty="0"/>
              <a:t>autism</a:t>
            </a:r>
          </a:p>
          <a:p>
            <a:pPr lvl="1"/>
            <a:endParaRPr lang="en-US" dirty="0"/>
          </a:p>
          <a:p>
            <a:pPr lvl="1"/>
            <a:r>
              <a:rPr lang="en-US" b="1" dirty="0"/>
              <a:t>Other Health Impairment:</a:t>
            </a:r>
            <a:r>
              <a:rPr lang="en-US" dirty="0"/>
              <a:t> Steady increase in the percentage of the population of students reported in the category of other health impairment (more level trend for ages 18 through 21)</a:t>
            </a:r>
          </a:p>
          <a:p>
            <a:pPr lvl="1"/>
            <a:endParaRPr lang="en-US" i="1" dirty="0"/>
          </a:p>
          <a:p>
            <a:pPr lvl="1"/>
            <a:r>
              <a:rPr lang="en-US" b="1" dirty="0"/>
              <a:t>Specific Learning Disability: </a:t>
            </a:r>
            <a:r>
              <a:rPr lang="en-US" dirty="0"/>
              <a:t>General decease, leveling out, then slight increase in the percentage of the population of students reported in the category of specific learning disability</a:t>
            </a:r>
            <a:endParaRPr lang="en-US" b="1" dirty="0"/>
          </a:p>
          <a:p>
            <a:pPr lvl="1"/>
            <a:endParaRPr lang="en-US" b="1"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17</a:t>
            </a:fld>
            <a:endParaRPr lang="en-US" dirty="0"/>
          </a:p>
        </p:txBody>
      </p:sp>
    </p:spTree>
    <p:extLst>
      <p:ext uri="{BB962C8B-B14F-4D97-AF65-F5344CB8AC3E}">
        <p14:creationId xmlns:p14="http://schemas.microsoft.com/office/powerpoint/2010/main" val="2027204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Presents Complex Data</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lstStyle/>
          <a:p>
            <a:r>
              <a:rPr lang="en-US" dirty="0"/>
              <a:t>Ratios and percentages</a:t>
            </a:r>
          </a:p>
          <a:p>
            <a:endParaRPr lang="en-US" dirty="0"/>
          </a:p>
          <a:p>
            <a:r>
              <a:rPr lang="en-US" dirty="0"/>
              <a:t>10-year trends at the national-level</a:t>
            </a:r>
          </a:p>
          <a:p>
            <a:endParaRPr lang="en-US" dirty="0"/>
          </a:p>
          <a:p>
            <a:r>
              <a:rPr lang="en-US" dirty="0"/>
              <a:t>Comparison between two points in time at the state-level</a:t>
            </a:r>
          </a:p>
          <a:p>
            <a:pPr marL="0" indent="0">
              <a:buNone/>
            </a:pPr>
            <a:endParaRPr lang="en-US" dirty="0"/>
          </a:p>
          <a:p>
            <a:r>
              <a:rPr lang="en-US" dirty="0"/>
              <a:t>Risk ratios</a:t>
            </a:r>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18</a:t>
            </a:fld>
            <a:endParaRPr lang="en-US" dirty="0"/>
          </a:p>
        </p:txBody>
      </p:sp>
    </p:spTree>
    <p:extLst>
      <p:ext uri="{BB962C8B-B14F-4D97-AF65-F5344CB8AC3E}">
        <p14:creationId xmlns:p14="http://schemas.microsoft.com/office/powerpoint/2010/main" val="45414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069A5-8CAF-4807-99B0-A2F2C628531C}"/>
              </a:ext>
            </a:extLst>
          </p:cNvPr>
          <p:cNvSpPr>
            <a:spLocks noGrp="1"/>
          </p:cNvSpPr>
          <p:nvPr>
            <p:ph type="title"/>
          </p:nvPr>
        </p:nvSpPr>
        <p:spPr/>
        <p:txBody>
          <a:bodyPr/>
          <a:lstStyle/>
          <a:p>
            <a:r>
              <a:rPr lang="en-US" dirty="0"/>
              <a:t>Example of Risk Ratios</a:t>
            </a:r>
          </a:p>
        </p:txBody>
      </p:sp>
      <p:graphicFrame>
        <p:nvGraphicFramePr>
          <p:cNvPr id="5" name="Content Placeholder 4">
            <a:extLst>
              <a:ext uri="{FF2B5EF4-FFF2-40B4-BE49-F238E27FC236}">
                <a16:creationId xmlns:a16="http://schemas.microsoft.com/office/drawing/2014/main" id="{048D7F9F-F57A-44A1-82AA-E1213A2F16EB}"/>
              </a:ext>
            </a:extLst>
          </p:cNvPr>
          <p:cNvGraphicFramePr>
            <a:graphicFrameLocks noGrp="1"/>
          </p:cNvGraphicFramePr>
          <p:nvPr>
            <p:ph idx="1"/>
            <p:extLst>
              <p:ext uri="{D42A27DB-BD31-4B8C-83A1-F6EECF244321}">
                <p14:modId xmlns:p14="http://schemas.microsoft.com/office/powerpoint/2010/main" val="360158685"/>
              </p:ext>
            </p:extLst>
          </p:nvPr>
        </p:nvGraphicFramePr>
        <p:xfrm>
          <a:off x="838199" y="1690688"/>
          <a:ext cx="10515599" cy="4728950"/>
        </p:xfrm>
        <a:graphic>
          <a:graphicData uri="http://schemas.openxmlformats.org/drawingml/2006/table">
            <a:tbl>
              <a:tblPr firstRow="1" firstCol="1" bandRow="1">
                <a:tableStyleId>{5C22544A-7EE6-4342-B048-85BDC9FD1C3A}</a:tableStyleId>
              </a:tblPr>
              <a:tblGrid>
                <a:gridCol w="2273969">
                  <a:extLst>
                    <a:ext uri="{9D8B030D-6E8A-4147-A177-3AD203B41FA5}">
                      <a16:colId xmlns:a16="http://schemas.microsoft.com/office/drawing/2014/main" val="1182546518"/>
                    </a:ext>
                  </a:extLst>
                </a:gridCol>
                <a:gridCol w="1684421">
                  <a:extLst>
                    <a:ext uri="{9D8B030D-6E8A-4147-A177-3AD203B41FA5}">
                      <a16:colId xmlns:a16="http://schemas.microsoft.com/office/drawing/2014/main" val="1273278532"/>
                    </a:ext>
                  </a:extLst>
                </a:gridCol>
                <a:gridCol w="2031106">
                  <a:extLst>
                    <a:ext uri="{9D8B030D-6E8A-4147-A177-3AD203B41FA5}">
                      <a16:colId xmlns:a16="http://schemas.microsoft.com/office/drawing/2014/main" val="3190336547"/>
                    </a:ext>
                  </a:extLst>
                </a:gridCol>
                <a:gridCol w="1508701">
                  <a:extLst>
                    <a:ext uri="{9D8B030D-6E8A-4147-A177-3AD203B41FA5}">
                      <a16:colId xmlns:a16="http://schemas.microsoft.com/office/drawing/2014/main" val="137747637"/>
                    </a:ext>
                  </a:extLst>
                </a:gridCol>
                <a:gridCol w="1508701">
                  <a:extLst>
                    <a:ext uri="{9D8B030D-6E8A-4147-A177-3AD203B41FA5}">
                      <a16:colId xmlns:a16="http://schemas.microsoft.com/office/drawing/2014/main" val="809680726"/>
                    </a:ext>
                  </a:extLst>
                </a:gridCol>
                <a:gridCol w="1508701">
                  <a:extLst>
                    <a:ext uri="{9D8B030D-6E8A-4147-A177-3AD203B41FA5}">
                      <a16:colId xmlns:a16="http://schemas.microsoft.com/office/drawing/2014/main" val="1305847200"/>
                    </a:ext>
                  </a:extLst>
                </a:gridCol>
              </a:tblGrid>
              <a:tr h="1606103">
                <a:tc>
                  <a:txBody>
                    <a:bodyPr/>
                    <a:lstStyle/>
                    <a:p>
                      <a:pPr marL="0" marR="0">
                        <a:lnSpc>
                          <a:spcPct val="107000"/>
                        </a:lnSpc>
                        <a:spcBef>
                          <a:spcPts val="0"/>
                        </a:spcBef>
                        <a:spcAft>
                          <a:spcPts val="800"/>
                        </a:spcAft>
                      </a:pPr>
                      <a:r>
                        <a:rPr lang="en-US" sz="2000" dirty="0">
                          <a:solidFill>
                            <a:schemeClr val="tx1"/>
                          </a:solidFill>
                          <a:effectLst/>
                        </a:rPr>
                        <a:t>Race/ethnicity</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ctr"/>
                </a:tc>
                <a:tc>
                  <a:txBody>
                    <a:bodyPr/>
                    <a:lstStyle/>
                    <a:p>
                      <a:pPr marL="0" marR="15875" algn="r">
                        <a:lnSpc>
                          <a:spcPct val="107000"/>
                        </a:lnSpc>
                        <a:spcBef>
                          <a:spcPts val="0"/>
                        </a:spcBef>
                        <a:spcAft>
                          <a:spcPts val="800"/>
                        </a:spcAft>
                      </a:pPr>
                      <a:r>
                        <a:rPr lang="en-US" sz="2000" dirty="0">
                          <a:solidFill>
                            <a:schemeClr val="tx1"/>
                          </a:solidFill>
                          <a:effectLst/>
                        </a:rPr>
                        <a:t>Child count</a:t>
                      </a:r>
                      <a:r>
                        <a:rPr lang="en-US" sz="2000" baseline="30000" dirty="0">
                          <a:solidFill>
                            <a:schemeClr val="tx1"/>
                          </a:solidFill>
                          <a:effectLst/>
                        </a:rPr>
                        <a:t>a</a:t>
                      </a:r>
                      <a:r>
                        <a:rPr lang="en-US" sz="2000" dirty="0">
                          <a:solidFill>
                            <a:schemeClr val="tx1"/>
                          </a:solidFill>
                          <a:effectLst/>
                        </a:rPr>
                        <a:t> in the 50 states and DC</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2000" dirty="0">
                          <a:solidFill>
                            <a:schemeClr val="tx1"/>
                          </a:solidFill>
                          <a:effectLst/>
                        </a:rPr>
                        <a:t>Resident population ages 3 through 5 in the 50 states, DC, and BIE</a:t>
                      </a:r>
                      <a:r>
                        <a:rPr lang="en-US" sz="2000" baseline="30000" dirty="0">
                          <a:solidFill>
                            <a:schemeClr val="tx1"/>
                          </a:solidFill>
                          <a:effectLst/>
                        </a:rPr>
                        <a:t>b</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2000" dirty="0">
                          <a:solidFill>
                            <a:schemeClr val="tx1"/>
                          </a:solidFill>
                          <a:effectLst/>
                        </a:rPr>
                        <a:t>Risk index</a:t>
                      </a:r>
                      <a:r>
                        <a:rPr lang="en-US" sz="2000" baseline="30000" dirty="0">
                          <a:solidFill>
                            <a:schemeClr val="tx1"/>
                          </a:solidFill>
                          <a:effectLst/>
                        </a:rPr>
                        <a:t>c</a:t>
                      </a:r>
                      <a:br>
                        <a:rPr lang="en-US" sz="2000" baseline="30000" dirty="0">
                          <a:solidFill>
                            <a:schemeClr val="tx1"/>
                          </a:solidFill>
                          <a:effectLst/>
                        </a:rPr>
                      </a:br>
                      <a:r>
                        <a:rPr lang="en-US" sz="2000" dirty="0">
                          <a:solidFill>
                            <a:schemeClr val="tx1"/>
                          </a:solidFill>
                          <a:effectLst/>
                        </a:rPr>
                        <a: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2000" dirty="0">
                          <a:solidFill>
                            <a:schemeClr val="tx1"/>
                          </a:solidFill>
                          <a:effectLst/>
                        </a:rPr>
                        <a:t>Risk index for all other racial/ethnic groups combined</a:t>
                      </a:r>
                      <a:r>
                        <a:rPr lang="en-US" sz="2000" baseline="30000" dirty="0">
                          <a:solidFill>
                            <a:schemeClr val="tx1"/>
                          </a:solidFill>
                          <a:effectLst/>
                        </a:rPr>
                        <a:t>d</a:t>
                      </a:r>
                      <a:br>
                        <a:rPr lang="en-US" sz="2000" baseline="30000" dirty="0">
                          <a:solidFill>
                            <a:schemeClr val="tx1"/>
                          </a:solidFill>
                          <a:effectLst/>
                        </a:rPr>
                      </a:br>
                      <a:r>
                        <a:rPr lang="en-US" sz="2000" dirty="0">
                          <a:solidFill>
                            <a:schemeClr val="tx1"/>
                          </a:solidFill>
                          <a:effectLst/>
                        </a:rPr>
                        <a: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2000" dirty="0">
                          <a:solidFill>
                            <a:schemeClr val="tx1"/>
                          </a:solidFill>
                          <a:effectLst/>
                        </a:rPr>
                        <a:t>Risk ratio</a:t>
                      </a:r>
                      <a:r>
                        <a:rPr lang="en-US" sz="2000" baseline="30000" dirty="0">
                          <a:solidFill>
                            <a:schemeClr val="tx1"/>
                          </a:solidFill>
                          <a:effectLst/>
                        </a:rPr>
                        <a:t>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684631479"/>
                  </a:ext>
                </a:extLst>
              </a:tr>
              <a:tr h="364304">
                <a:tc>
                  <a:txBody>
                    <a:bodyPr/>
                    <a:lstStyle/>
                    <a:p>
                      <a:pPr marL="237490" marR="0">
                        <a:lnSpc>
                          <a:spcPct val="107000"/>
                        </a:lnSpc>
                        <a:spcBef>
                          <a:spcPts val="0"/>
                        </a:spcBef>
                        <a:spcAft>
                          <a:spcPts val="800"/>
                        </a:spcAft>
                      </a:pPr>
                      <a:r>
                        <a:rPr lang="en-US" sz="1600" dirty="0">
                          <a:solidFill>
                            <a:schemeClr val="tx1"/>
                          </a:solidFill>
                          <a:effectLst/>
                        </a:rPr>
                        <a:t>Total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744,414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11,718,379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505938905"/>
                  </a:ext>
                </a:extLst>
              </a:tr>
              <a:tr h="364304">
                <a:tc>
                  <a:txBody>
                    <a:bodyPr/>
                    <a:lstStyle/>
                    <a:p>
                      <a:pPr marL="123190" marR="0" indent="-123190">
                        <a:lnSpc>
                          <a:spcPct val="107000"/>
                        </a:lnSpc>
                        <a:spcBef>
                          <a:spcPts val="0"/>
                        </a:spcBef>
                        <a:spcAft>
                          <a:spcPts val="800"/>
                        </a:spcAft>
                      </a:pPr>
                      <a:r>
                        <a:rPr lang="en-US" sz="1600" dirty="0">
                          <a:solidFill>
                            <a:schemeClr val="tx1"/>
                          </a:solidFill>
                          <a:effectLst/>
                        </a:rPr>
                        <a:t>American Indian or Alaska Native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8,230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98,419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8.4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603247673"/>
                  </a:ext>
                </a:extLst>
              </a:tr>
              <a:tr h="189933">
                <a:tc>
                  <a:txBody>
                    <a:bodyPr/>
                    <a:lstStyle/>
                    <a:p>
                      <a:pPr marL="0" marR="0">
                        <a:lnSpc>
                          <a:spcPct val="107000"/>
                        </a:lnSpc>
                        <a:spcBef>
                          <a:spcPts val="0"/>
                        </a:spcBef>
                        <a:spcAft>
                          <a:spcPts val="800"/>
                        </a:spcAft>
                      </a:pPr>
                      <a:r>
                        <a:rPr lang="en-US" sz="1600" dirty="0">
                          <a:solidFill>
                            <a:schemeClr val="tx1"/>
                          </a:solidFill>
                          <a:effectLst/>
                        </a:rPr>
                        <a:t>Asian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29,045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584,469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168098041"/>
                  </a:ext>
                </a:extLst>
              </a:tr>
              <a:tr h="364304">
                <a:tc>
                  <a:txBody>
                    <a:bodyPr/>
                    <a:lstStyle/>
                    <a:p>
                      <a:pPr marL="0" marR="0">
                        <a:lnSpc>
                          <a:spcPct val="107000"/>
                        </a:lnSpc>
                        <a:spcBef>
                          <a:spcPts val="0"/>
                        </a:spcBef>
                        <a:spcAft>
                          <a:spcPts val="800"/>
                        </a:spcAft>
                      </a:pPr>
                      <a:r>
                        <a:rPr lang="en-US" sz="1600" dirty="0">
                          <a:solidFill>
                            <a:schemeClr val="tx1"/>
                          </a:solidFill>
                          <a:effectLst/>
                        </a:rPr>
                        <a:t>Black or African American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100,622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1,628,388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378462432"/>
                  </a:ext>
                </a:extLst>
              </a:tr>
              <a:tr h="189933">
                <a:tc>
                  <a:txBody>
                    <a:bodyPr/>
                    <a:lstStyle/>
                    <a:p>
                      <a:pPr marL="0" marR="0">
                        <a:lnSpc>
                          <a:spcPct val="107000"/>
                        </a:lnSpc>
                        <a:spcBef>
                          <a:spcPts val="0"/>
                        </a:spcBef>
                        <a:spcAft>
                          <a:spcPts val="800"/>
                        </a:spcAft>
                      </a:pPr>
                      <a:r>
                        <a:rPr lang="en-US" sz="1600" dirty="0">
                          <a:solidFill>
                            <a:schemeClr val="tx1"/>
                          </a:solidFill>
                          <a:effectLst/>
                        </a:rPr>
                        <a:t>Hispanic/Latino</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182,039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3,074,512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5.9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3504977120"/>
                  </a:ext>
                </a:extLst>
              </a:tr>
              <a:tr h="550577">
                <a:tc>
                  <a:txBody>
                    <a:bodyPr/>
                    <a:lstStyle/>
                    <a:p>
                      <a:pPr marL="123190" marR="0" indent="-123190">
                        <a:lnSpc>
                          <a:spcPct val="107000"/>
                        </a:lnSpc>
                        <a:spcBef>
                          <a:spcPts val="0"/>
                        </a:spcBef>
                        <a:spcAft>
                          <a:spcPts val="800"/>
                        </a:spcAft>
                      </a:pPr>
                      <a:r>
                        <a:rPr lang="en-US" sz="1600" dirty="0">
                          <a:solidFill>
                            <a:schemeClr val="tx1"/>
                          </a:solidFill>
                          <a:effectLst/>
                        </a:rPr>
                        <a:t>Native Hawaiian or Other Pacific Islander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1,787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23,889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778598349"/>
                  </a:ext>
                </a:extLst>
              </a:tr>
              <a:tr h="189933">
                <a:tc>
                  <a:txBody>
                    <a:bodyPr/>
                    <a:lstStyle/>
                    <a:p>
                      <a:pPr marL="0" marR="0">
                        <a:lnSpc>
                          <a:spcPct val="107000"/>
                        </a:lnSpc>
                        <a:spcBef>
                          <a:spcPts val="0"/>
                        </a:spcBef>
                        <a:spcAft>
                          <a:spcPts val="800"/>
                        </a:spcAft>
                      </a:pPr>
                      <a:r>
                        <a:rPr lang="en-US" sz="1600" dirty="0">
                          <a:solidFill>
                            <a:schemeClr val="tx1"/>
                          </a:solidFill>
                          <a:effectLst/>
                        </a:rPr>
                        <a:t>White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391,508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5,761,388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5.9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765453541"/>
                  </a:ext>
                </a:extLst>
              </a:tr>
              <a:tr h="189933">
                <a:tc>
                  <a:txBody>
                    <a:bodyPr/>
                    <a:lstStyle/>
                    <a:p>
                      <a:pPr marL="0" marR="0">
                        <a:lnSpc>
                          <a:spcPct val="107000"/>
                        </a:lnSpc>
                        <a:spcBef>
                          <a:spcPts val="0"/>
                        </a:spcBef>
                        <a:spcAft>
                          <a:spcPts val="800"/>
                        </a:spcAft>
                      </a:pPr>
                      <a:r>
                        <a:rPr lang="en-US" sz="1600" dirty="0">
                          <a:solidFill>
                            <a:schemeClr val="tx1"/>
                          </a:solidFill>
                          <a:effectLst/>
                        </a:rPr>
                        <a:t>Two or more races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tc>
                <a:tc>
                  <a:txBody>
                    <a:bodyPr/>
                    <a:lstStyle/>
                    <a:p>
                      <a:pPr marL="0" marR="15875" algn="r">
                        <a:lnSpc>
                          <a:spcPct val="107000"/>
                        </a:lnSpc>
                        <a:spcBef>
                          <a:spcPts val="0"/>
                        </a:spcBef>
                        <a:spcAft>
                          <a:spcPts val="800"/>
                        </a:spcAft>
                      </a:pPr>
                      <a:r>
                        <a:rPr lang="en-US" sz="1600" dirty="0">
                          <a:effectLst/>
                        </a:rPr>
                        <a:t>31,184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547,314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11430" algn="r">
                        <a:lnSpc>
                          <a:spcPct val="107000"/>
                        </a:lnSpc>
                        <a:spcBef>
                          <a:spcPts val="0"/>
                        </a:spcBef>
                        <a:spcAft>
                          <a:spcPts val="800"/>
                        </a:spcAft>
                      </a:pPr>
                      <a:r>
                        <a:rPr lang="en-US" sz="1600" dirty="0">
                          <a:effectLst/>
                        </a:rPr>
                        <a:t>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tc>
                  <a:txBody>
                    <a:bodyPr/>
                    <a:lstStyle/>
                    <a:p>
                      <a:pPr marL="0" marR="0" algn="r">
                        <a:lnSpc>
                          <a:spcPct val="107000"/>
                        </a:lnSpc>
                        <a:spcBef>
                          <a:spcPts val="0"/>
                        </a:spcBef>
                        <a:spcAft>
                          <a:spcPts val="800"/>
                        </a:spcAft>
                      </a:pPr>
                      <a:r>
                        <a:rPr lang="en-US" sz="1600" dirty="0">
                          <a:effectLst/>
                        </a:rPr>
                        <a:t>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73025" marT="0" marB="0" anchor="b"/>
                </a:tc>
                <a:extLst>
                  <a:ext uri="{0D108BD9-81ED-4DB2-BD59-A6C34878D82A}">
                    <a16:rowId xmlns:a16="http://schemas.microsoft.com/office/drawing/2014/main" val="1070656845"/>
                  </a:ext>
                </a:extLst>
              </a:tr>
            </a:tbl>
          </a:graphicData>
        </a:graphic>
      </p:graphicFrame>
      <p:sp>
        <p:nvSpPr>
          <p:cNvPr id="4" name="Slide Number Placeholder 3">
            <a:extLst>
              <a:ext uri="{FF2B5EF4-FFF2-40B4-BE49-F238E27FC236}">
                <a16:creationId xmlns:a16="http://schemas.microsoft.com/office/drawing/2014/main" id="{93DD7B8A-C943-4D69-BCE0-DBEF34EDBE0B}"/>
              </a:ext>
            </a:extLst>
          </p:cNvPr>
          <p:cNvSpPr>
            <a:spLocks noGrp="1"/>
          </p:cNvSpPr>
          <p:nvPr>
            <p:ph type="sldNum" sz="quarter" idx="4"/>
          </p:nvPr>
        </p:nvSpPr>
        <p:spPr/>
        <p:txBody>
          <a:bodyPr/>
          <a:lstStyle/>
          <a:p>
            <a:fld id="{8B753B17-1229-47A4-BBB2-A02D5F84107F}" type="slidenum">
              <a:rPr lang="en-US" smtClean="0"/>
              <a:pPr/>
              <a:t>19</a:t>
            </a:fld>
            <a:endParaRPr lang="en-US" dirty="0"/>
          </a:p>
        </p:txBody>
      </p:sp>
    </p:spTree>
    <p:extLst>
      <p:ext uri="{BB962C8B-B14F-4D97-AF65-F5344CB8AC3E}">
        <p14:creationId xmlns:p14="http://schemas.microsoft.com/office/powerpoint/2010/main" val="219820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descr="IDEAs that Work logo"/>
          <p:cNvGrpSpPr/>
          <p:nvPr/>
        </p:nvGrpSpPr>
        <p:grpSpPr>
          <a:xfrm>
            <a:off x="-1" y="1485"/>
            <a:ext cx="12192003" cy="3581688"/>
            <a:chOff x="-1" y="1485"/>
            <a:chExt cx="12192003" cy="3581688"/>
          </a:xfrm>
        </p:grpSpPr>
        <p:sp>
          <p:nvSpPr>
            <p:cNvPr id="4" name="Rectangle 3" descr="blue background">
              <a:extLst>
                <a:ext uri="{FF2B5EF4-FFF2-40B4-BE49-F238E27FC236}">
                  <a16:creationId xmlns:a16="http://schemas.microsoft.com/office/drawing/2014/main" id="{2C4CE994-3E48-4845-A51F-FE2B43A34844}"/>
                </a:ext>
              </a:extLst>
            </p:cNvPr>
            <p:cNvSpPr/>
            <p:nvPr/>
          </p:nvSpPr>
          <p:spPr>
            <a:xfrm>
              <a:off x="1" y="1485"/>
              <a:ext cx="12192001" cy="3581688"/>
            </a:xfrm>
            <a:prstGeom prst="rect">
              <a:avLst/>
            </a:prstGeom>
            <a:solidFill>
              <a:srgbClr val="DDE7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IDEAs that Work logo">
              <a:extLst>
                <a:ext uri="{FF2B5EF4-FFF2-40B4-BE49-F238E27FC236}">
                  <a16:creationId xmlns:a16="http://schemas.microsoft.com/office/drawing/2014/main" id="{5EAD27D8-D08D-4462-BA08-7ACB143A95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93669"/>
              <a:ext cx="3086742" cy="2878740"/>
            </a:xfrm>
            <a:prstGeom prst="rect">
              <a:avLst/>
            </a:prstGeom>
          </p:spPr>
        </p:pic>
      </p:grpSp>
      <p:grpSp>
        <p:nvGrpSpPr>
          <p:cNvPr id="9" name="Group 8" descr="2019 OSEP Leadership Conference&#10;"/>
          <p:cNvGrpSpPr/>
          <p:nvPr/>
        </p:nvGrpSpPr>
        <p:grpSpPr>
          <a:xfrm>
            <a:off x="3086741" y="493669"/>
            <a:ext cx="9105258" cy="2878740"/>
            <a:chOff x="3086741" y="493669"/>
            <a:chExt cx="9105258" cy="2878740"/>
          </a:xfrm>
        </p:grpSpPr>
        <p:sp>
          <p:nvSpPr>
            <p:cNvPr id="7" name="Rectangle 6" descr="2049 OSEP Leadership Conference">
              <a:extLst>
                <a:ext uri="{FF2B5EF4-FFF2-40B4-BE49-F238E27FC236}">
                  <a16:creationId xmlns:a16="http://schemas.microsoft.com/office/drawing/2014/main" id="{E5C3F16C-9D56-463C-845D-DA5F17E4DDB6}"/>
                </a:ext>
                <a:ext uri="{C183D7F6-B498-43B3-948B-1728B52AA6E4}">
                  <adec:decorative xmlns:adec="http://schemas.microsoft.com/office/drawing/2017/decorative" xmlns="" val="1"/>
                </a:ext>
              </a:extLst>
            </p:cNvPr>
            <p:cNvSpPr/>
            <p:nvPr/>
          </p:nvSpPr>
          <p:spPr>
            <a:xfrm>
              <a:off x="3086741" y="493669"/>
              <a:ext cx="9105258" cy="287874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54A7A63-F737-429B-95E4-84140F08B673}"/>
                </a:ext>
              </a:extLst>
            </p:cNvPr>
            <p:cNvSpPr txBox="1"/>
            <p:nvPr/>
          </p:nvSpPr>
          <p:spPr>
            <a:xfrm>
              <a:off x="3086741" y="1064876"/>
              <a:ext cx="9105258" cy="1938992"/>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Shonar Bangla" panose="020B0502040204020203" pitchFamily="34" charset="0"/>
                  <a:ea typeface="+mn-ea"/>
                  <a:cs typeface="Shonar Bangla" panose="020B0502040204020203" pitchFamily="34" charset="0"/>
                </a:rPr>
                <a:t>2019 OSEP Leadership Conference</a:t>
              </a:r>
            </a:p>
          </p:txBody>
        </p:sp>
      </p:grpSp>
      <p:sp>
        <p:nvSpPr>
          <p:cNvPr id="6" name="TextBox 5">
            <a:extLst>
              <a:ext uri="{FF2B5EF4-FFF2-40B4-BE49-F238E27FC236}">
                <a16:creationId xmlns:a16="http://schemas.microsoft.com/office/drawing/2014/main" id="{467E09B7-9ED7-42A0-B4DF-2DC22EDF6D9F}"/>
              </a:ext>
            </a:extLst>
          </p:cNvPr>
          <p:cNvSpPr txBox="1"/>
          <p:nvPr/>
        </p:nvSpPr>
        <p:spPr>
          <a:xfrm>
            <a:off x="333632" y="3566868"/>
            <a:ext cx="11417644" cy="26776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DISCLAIMER: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(Authority: 20 U.S.C. 1221e-3 and 3474)</a:t>
            </a:r>
          </a:p>
        </p:txBody>
      </p:sp>
    </p:spTree>
    <p:extLst>
      <p:ext uri="{BB962C8B-B14F-4D97-AF65-F5344CB8AC3E}">
        <p14:creationId xmlns:p14="http://schemas.microsoft.com/office/powerpoint/2010/main" val="2713770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Can Help Identify Data Quality Issues</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endParaRPr lang="en-US" dirty="0"/>
          </a:p>
          <a:p>
            <a:endParaRPr lang="en-US" dirty="0"/>
          </a:p>
          <a:p>
            <a:pPr marL="0" indent="0">
              <a:buNone/>
            </a:pPr>
            <a:r>
              <a:rPr lang="en-US" dirty="0"/>
              <a:t>Exhibit Notes</a:t>
            </a:r>
          </a:p>
          <a:p>
            <a:pPr lvl="1"/>
            <a:r>
              <a:rPr lang="en-US" dirty="0"/>
              <a:t>Data are not available</a:t>
            </a:r>
          </a:p>
          <a:p>
            <a:pPr lvl="1"/>
            <a:r>
              <a:rPr lang="en-US" dirty="0"/>
              <a:t>Data were excluded</a:t>
            </a:r>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20</a:t>
            </a:fld>
            <a:endParaRPr lang="en-US" dirty="0"/>
          </a:p>
        </p:txBody>
      </p:sp>
    </p:spTree>
    <p:extLst>
      <p:ext uri="{BB962C8B-B14F-4D97-AF65-F5344CB8AC3E}">
        <p14:creationId xmlns:p14="http://schemas.microsoft.com/office/powerpoint/2010/main" val="2033180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7E81-9A26-45C8-89D7-107AD5DFACF9}"/>
              </a:ext>
            </a:extLst>
          </p:cNvPr>
          <p:cNvSpPr>
            <a:spLocks noGrp="1"/>
          </p:cNvSpPr>
          <p:nvPr>
            <p:ph type="title"/>
          </p:nvPr>
        </p:nvSpPr>
        <p:spPr/>
        <p:txBody>
          <a:bodyPr/>
          <a:lstStyle/>
          <a:p>
            <a:r>
              <a:rPr lang="en-US" dirty="0"/>
              <a:t>How the ARC Can Help You Understand Determinations </a:t>
            </a:r>
          </a:p>
        </p:txBody>
      </p:sp>
      <p:sp>
        <p:nvSpPr>
          <p:cNvPr id="3" name="Content Placeholder 2">
            <a:extLst>
              <a:ext uri="{FF2B5EF4-FFF2-40B4-BE49-F238E27FC236}">
                <a16:creationId xmlns:a16="http://schemas.microsoft.com/office/drawing/2014/main" id="{FD604500-83B7-423B-B36E-D0E47EECB242}"/>
              </a:ext>
            </a:extLst>
          </p:cNvPr>
          <p:cNvSpPr>
            <a:spLocks noGrp="1"/>
          </p:cNvSpPr>
          <p:nvPr>
            <p:ph idx="1"/>
          </p:nvPr>
        </p:nvSpPr>
        <p:spPr/>
        <p:txBody>
          <a:bodyPr/>
          <a:lstStyle/>
          <a:p>
            <a:endParaRPr lang="en-US" dirty="0"/>
          </a:p>
          <a:p>
            <a:pPr marL="0" indent="0">
              <a:buNone/>
            </a:pPr>
            <a:r>
              <a:rPr lang="en-US" dirty="0"/>
              <a:t>Section III presents</a:t>
            </a:r>
          </a:p>
          <a:p>
            <a:pPr lvl="1"/>
            <a:r>
              <a:rPr lang="en-US" dirty="0"/>
              <a:t>History of determinations process</a:t>
            </a:r>
          </a:p>
          <a:p>
            <a:pPr lvl="1"/>
            <a:r>
              <a:rPr lang="en-US" dirty="0"/>
              <a:t>Current determinations process</a:t>
            </a:r>
          </a:p>
          <a:p>
            <a:pPr lvl="1"/>
            <a:r>
              <a:rPr lang="en-US" dirty="0"/>
              <a:t>Determinations for </a:t>
            </a:r>
            <a:r>
              <a:rPr lang="en-US"/>
              <a:t>each State</a:t>
            </a:r>
            <a:endParaRPr lang="en-US" dirty="0"/>
          </a:p>
          <a:p>
            <a:pPr lvl="1"/>
            <a:r>
              <a:rPr lang="en-US" dirty="0"/>
              <a:t>Changes in determinations at the national level</a:t>
            </a:r>
          </a:p>
          <a:p>
            <a:pPr lvl="1"/>
            <a:r>
              <a:rPr lang="en-US" dirty="0"/>
              <a:t>Status of two Part B and two Part C indicators at the national level</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EB4926F-0E2D-4974-87A6-F62642682282}"/>
              </a:ext>
            </a:extLst>
          </p:cNvPr>
          <p:cNvSpPr>
            <a:spLocks noGrp="1"/>
          </p:cNvSpPr>
          <p:nvPr>
            <p:ph type="sldNum" sz="quarter" idx="4"/>
          </p:nvPr>
        </p:nvSpPr>
        <p:spPr/>
        <p:txBody>
          <a:bodyPr/>
          <a:lstStyle/>
          <a:p>
            <a:fld id="{8B753B17-1229-47A4-BBB2-A02D5F84107F}" type="slidenum">
              <a:rPr lang="en-US" smtClean="0"/>
              <a:pPr/>
              <a:t>21</a:t>
            </a:fld>
            <a:endParaRPr lang="en-US" dirty="0"/>
          </a:p>
        </p:txBody>
      </p:sp>
    </p:spTree>
    <p:extLst>
      <p:ext uri="{BB962C8B-B14F-4D97-AF65-F5344CB8AC3E}">
        <p14:creationId xmlns:p14="http://schemas.microsoft.com/office/powerpoint/2010/main" val="1242551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How the ARC Can Help You Locate Ongoing Studies or Evaluations</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endParaRPr lang="en-US" dirty="0"/>
          </a:p>
          <a:p>
            <a:pPr marL="0" indent="0">
              <a:buNone/>
            </a:pPr>
            <a:r>
              <a:rPr lang="en-US" dirty="0"/>
              <a:t>Sections IV, V, and VI</a:t>
            </a:r>
          </a:p>
          <a:p>
            <a:pPr lvl="1"/>
            <a:r>
              <a:rPr lang="en-US" dirty="0"/>
              <a:t>Concise summaries of studies and evaluations</a:t>
            </a:r>
          </a:p>
          <a:p>
            <a:pPr lvl="1"/>
            <a:endParaRPr lang="en-US" dirty="0"/>
          </a:p>
          <a:p>
            <a:pPr lvl="1"/>
            <a:r>
              <a:rPr lang="en-US" dirty="0"/>
              <a:t>Links to websites with more detailed information about these studies and evaluations, including study reports</a:t>
            </a:r>
          </a:p>
          <a:p>
            <a:endParaRPr lang="en-US" dirty="0"/>
          </a:p>
          <a:p>
            <a:pPr marL="457200" lvl="1"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22</a:t>
            </a:fld>
            <a:endParaRPr lang="en-US" dirty="0"/>
          </a:p>
        </p:txBody>
      </p:sp>
    </p:spTree>
    <p:extLst>
      <p:ext uri="{BB962C8B-B14F-4D97-AF65-F5344CB8AC3E}">
        <p14:creationId xmlns:p14="http://schemas.microsoft.com/office/powerpoint/2010/main" val="1095900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endParaRPr lang="en-US" dirty="0"/>
          </a:p>
          <a:p>
            <a:r>
              <a:rPr lang="en-US" dirty="0"/>
              <a:t>We described the purpose, contents, and online location of the ARCs</a:t>
            </a:r>
          </a:p>
          <a:p>
            <a:endParaRPr lang="en-US" dirty="0"/>
          </a:p>
          <a:p>
            <a:r>
              <a:rPr lang="en-US" dirty="0"/>
              <a:t>We proposed reasons the ARC may be a valuable resource to you</a:t>
            </a:r>
          </a:p>
          <a:p>
            <a:endParaRPr lang="en-US" dirty="0"/>
          </a:p>
          <a:p>
            <a:r>
              <a:rPr lang="en-US" dirty="0"/>
              <a:t>We provided some specific examples of how you and other stakeholders can use the ARC for different purposes</a:t>
            </a:r>
          </a:p>
          <a:p>
            <a:pPr marL="0" indent="0">
              <a:buNone/>
            </a:pPr>
            <a:endParaRPr lang="en-US" dirty="0"/>
          </a:p>
          <a:p>
            <a:r>
              <a:rPr lang="en-US" dirty="0"/>
              <a:t>We hope you will download the ARC and explore its contents further</a:t>
            </a:r>
          </a:p>
        </p:txBody>
      </p:sp>
      <p:sp>
        <p:nvSpPr>
          <p:cNvPr id="4" name="Slide Number Placeholder 3"/>
          <p:cNvSpPr>
            <a:spLocks noGrp="1"/>
          </p:cNvSpPr>
          <p:nvPr>
            <p:ph type="sldNum" sz="quarter" idx="4"/>
          </p:nvPr>
        </p:nvSpPr>
        <p:spPr/>
        <p:txBody>
          <a:bodyPr/>
          <a:lstStyle/>
          <a:p>
            <a:fld id="{8B753B17-1229-47A4-BBB2-A02D5F84107F}" type="slidenum">
              <a:rPr lang="en-US" smtClean="0"/>
              <a:pPr/>
              <a:t>23</a:t>
            </a:fld>
            <a:endParaRPr lang="en-US" dirty="0"/>
          </a:p>
        </p:txBody>
      </p:sp>
    </p:spTree>
    <p:extLst>
      <p:ext uri="{BB962C8B-B14F-4D97-AF65-F5344CB8AC3E}">
        <p14:creationId xmlns:p14="http://schemas.microsoft.com/office/powerpoint/2010/main" val="594059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1/2</a:t>
            </a:r>
          </a:p>
        </p:txBody>
      </p:sp>
      <p:sp>
        <p:nvSpPr>
          <p:cNvPr id="3" name="Content Placeholder 2"/>
          <p:cNvSpPr>
            <a:spLocks noGrp="1"/>
          </p:cNvSpPr>
          <p:nvPr>
            <p:ph idx="1"/>
          </p:nvPr>
        </p:nvSpPr>
        <p:spPr/>
        <p:txBody>
          <a:bodyPr>
            <a:normAutofit/>
          </a:bodyPr>
          <a:lstStyle/>
          <a:p>
            <a:pPr marL="0" indent="0">
              <a:buNone/>
            </a:pPr>
            <a:r>
              <a:rPr lang="en-US" b="1" dirty="0"/>
              <a:t>Question: How can you use the ARC in your work as </a:t>
            </a:r>
          </a:p>
          <a:p>
            <a:pPr marL="514350" indent="-514350">
              <a:buFont typeface="+mj-lt"/>
              <a:buAutoNum type="arabicPeriod"/>
            </a:pPr>
            <a:r>
              <a:rPr lang="en-US" sz="2400" dirty="0"/>
              <a:t>State or local special education director or early intervention program staff</a:t>
            </a:r>
          </a:p>
          <a:p>
            <a:pPr marL="514350" indent="-514350">
              <a:buFont typeface="+mj-lt"/>
              <a:buAutoNum type="arabicPeriod"/>
            </a:pPr>
            <a:r>
              <a:rPr lang="en-US" sz="2400" dirty="0"/>
              <a:t>Parent Training Center director and staff</a:t>
            </a:r>
          </a:p>
          <a:p>
            <a:pPr marL="514350" indent="-514350">
              <a:buFont typeface="+mj-lt"/>
              <a:buAutoNum type="arabicPeriod"/>
            </a:pPr>
            <a:r>
              <a:rPr lang="en-US" sz="2400" dirty="0"/>
              <a:t>Part B and Part C data manager</a:t>
            </a:r>
          </a:p>
          <a:p>
            <a:pPr marL="514350" indent="-514350">
              <a:buFont typeface="+mj-lt"/>
              <a:buAutoNum type="arabicPeriod"/>
            </a:pPr>
            <a:r>
              <a:rPr lang="en-US" sz="2400" dirty="0"/>
              <a:t>TA providers</a:t>
            </a:r>
          </a:p>
          <a:p>
            <a:pPr marL="514350" indent="-514350">
              <a:buFont typeface="+mj-lt"/>
              <a:buAutoNum type="arabicPeriod"/>
            </a:pPr>
            <a:r>
              <a:rPr lang="en-US" sz="2400" dirty="0"/>
              <a:t>State Advisory Council and State Coordinating Council members</a:t>
            </a:r>
          </a:p>
          <a:p>
            <a:pPr marL="514350" indent="-514350">
              <a:buFont typeface="+mj-lt"/>
              <a:buAutoNum type="arabicPeriod"/>
            </a:pPr>
            <a:r>
              <a:rPr lang="en-US" sz="2400" dirty="0"/>
              <a:t>Researchers</a:t>
            </a:r>
          </a:p>
          <a:p>
            <a:pPr marL="514350" indent="-514350">
              <a:buFont typeface="+mj-lt"/>
              <a:buAutoNum type="arabicPeriod"/>
            </a:pPr>
            <a:r>
              <a:rPr lang="en-US" sz="2400" dirty="0"/>
              <a:t>OSEP and U.S. Department of Education staff </a:t>
            </a:r>
          </a:p>
          <a:p>
            <a:pPr marL="514350" indent="-514350">
              <a:buFont typeface="+mj-lt"/>
              <a:buAutoNum type="arabicPeriod"/>
            </a:pPr>
            <a:r>
              <a:rPr lang="en-US" sz="2400" dirty="0"/>
              <a:t>Other stakeholders </a:t>
            </a:r>
          </a:p>
          <a:p>
            <a:pPr marL="514350" indent="-514350">
              <a:buFont typeface="+mj-lt"/>
              <a:buAutoNum type="arabicPeriod"/>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24</a:t>
            </a:fld>
            <a:endParaRPr lang="en-US" dirty="0"/>
          </a:p>
        </p:txBody>
      </p:sp>
    </p:spTree>
    <p:extLst>
      <p:ext uri="{BB962C8B-B14F-4D97-AF65-F5344CB8AC3E}">
        <p14:creationId xmlns:p14="http://schemas.microsoft.com/office/powerpoint/2010/main" val="3401224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2/2</a:t>
            </a:r>
          </a:p>
        </p:txBody>
      </p:sp>
      <p:sp>
        <p:nvSpPr>
          <p:cNvPr id="3" name="Content Placeholder 2"/>
          <p:cNvSpPr>
            <a:spLocks noGrp="1"/>
          </p:cNvSpPr>
          <p:nvPr>
            <p:ph idx="1"/>
          </p:nvPr>
        </p:nvSpPr>
        <p:spPr/>
        <p:txBody>
          <a:bodyPr/>
          <a:lstStyle/>
          <a:p>
            <a:pPr marL="0" indent="0">
              <a:buNone/>
            </a:pPr>
            <a:endParaRPr lang="en-US" b="1" dirty="0"/>
          </a:p>
          <a:p>
            <a:pPr marL="0" indent="0">
              <a:buNone/>
            </a:pPr>
            <a:r>
              <a:rPr lang="en-US" b="1" dirty="0"/>
              <a:t>Question: What specific questions of interest in your State or program do you have that the ARC can help answer?</a:t>
            </a:r>
          </a:p>
        </p:txBody>
      </p:sp>
      <p:sp>
        <p:nvSpPr>
          <p:cNvPr id="4" name="Slide Number Placeholder 3"/>
          <p:cNvSpPr>
            <a:spLocks noGrp="1"/>
          </p:cNvSpPr>
          <p:nvPr>
            <p:ph type="sldNum" sz="quarter" idx="4"/>
          </p:nvPr>
        </p:nvSpPr>
        <p:spPr/>
        <p:txBody>
          <a:bodyPr/>
          <a:lstStyle/>
          <a:p>
            <a:fld id="{8B753B17-1229-47A4-BBB2-A02D5F84107F}" type="slidenum">
              <a:rPr lang="en-US" smtClean="0"/>
              <a:pPr/>
              <a:t>25</a:t>
            </a:fld>
            <a:endParaRPr lang="en-US" dirty="0"/>
          </a:p>
        </p:txBody>
      </p:sp>
    </p:spTree>
    <p:extLst>
      <p:ext uri="{BB962C8B-B14F-4D97-AF65-F5344CB8AC3E}">
        <p14:creationId xmlns:p14="http://schemas.microsoft.com/office/powerpoint/2010/main" val="2539170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B4EC-08BA-4286-8737-B309182E745D}"/>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F37C6937-F491-439F-BF82-331C806CB38C}"/>
              </a:ext>
            </a:extLst>
          </p:cNvPr>
          <p:cNvSpPr>
            <a:spLocks noGrp="1"/>
          </p:cNvSpPr>
          <p:nvPr>
            <p:ph idx="1"/>
          </p:nvPr>
        </p:nvSpPr>
        <p:spPr/>
        <p:txBody>
          <a:bodyPr/>
          <a:lstStyle/>
          <a:p>
            <a:endParaRPr lang="en-US" dirty="0"/>
          </a:p>
          <a:p>
            <a:r>
              <a:rPr lang="en-US" dirty="0"/>
              <a:t>Jennifer Sargent: </a:t>
            </a:r>
            <a:r>
              <a:rPr lang="en-US" dirty="0">
                <a:hlinkClick r:id="rId2"/>
              </a:rPr>
              <a:t>jsargent@neweditions.net</a:t>
            </a:r>
            <a:endParaRPr lang="en-US" dirty="0"/>
          </a:p>
          <a:p>
            <a:endParaRPr lang="en-US" dirty="0"/>
          </a:p>
          <a:p>
            <a:r>
              <a:rPr lang="en-US" dirty="0"/>
              <a:t>Richelle Davis: </a:t>
            </a:r>
            <a:r>
              <a:rPr lang="en-US" dirty="0">
                <a:hlinkClick r:id="rId3"/>
              </a:rPr>
              <a:t>Richelle.Davis@ed.gov</a:t>
            </a:r>
            <a:r>
              <a:rPr lang="en-US" dirty="0"/>
              <a:t> </a:t>
            </a:r>
          </a:p>
          <a:p>
            <a:endParaRPr lang="en-US" dirty="0"/>
          </a:p>
          <a:p>
            <a:r>
              <a:rPr lang="en-US" dirty="0"/>
              <a:t>Linda Lynch: </a:t>
            </a:r>
            <a:r>
              <a:rPr lang="en-US" dirty="0">
                <a:hlinkClick r:id="rId4"/>
              </a:rPr>
              <a:t>lindalynch@westat.com</a:t>
            </a:r>
            <a:r>
              <a:rPr lang="en-US" dirty="0"/>
              <a:t> </a:t>
            </a:r>
          </a:p>
        </p:txBody>
      </p:sp>
      <p:sp>
        <p:nvSpPr>
          <p:cNvPr id="4" name="Slide Number Placeholder 3">
            <a:extLst>
              <a:ext uri="{FF2B5EF4-FFF2-40B4-BE49-F238E27FC236}">
                <a16:creationId xmlns:a16="http://schemas.microsoft.com/office/drawing/2014/main" id="{EC1C4070-1F4A-46ED-95A3-FFEECF6D5E5D}"/>
              </a:ext>
            </a:extLst>
          </p:cNvPr>
          <p:cNvSpPr>
            <a:spLocks noGrp="1"/>
          </p:cNvSpPr>
          <p:nvPr>
            <p:ph type="sldNum" sz="quarter" idx="4"/>
          </p:nvPr>
        </p:nvSpPr>
        <p:spPr/>
        <p:txBody>
          <a:bodyPr/>
          <a:lstStyle/>
          <a:p>
            <a:fld id="{8B753B17-1229-47A4-BBB2-A02D5F84107F}" type="slidenum">
              <a:rPr lang="en-US" smtClean="0"/>
              <a:pPr/>
              <a:t>26</a:t>
            </a:fld>
            <a:endParaRPr lang="en-US" dirty="0"/>
          </a:p>
        </p:txBody>
      </p:sp>
    </p:spTree>
    <p:extLst>
      <p:ext uri="{BB962C8B-B14F-4D97-AF65-F5344CB8AC3E}">
        <p14:creationId xmlns:p14="http://schemas.microsoft.com/office/powerpoint/2010/main" val="1084938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IDEAs that Work logo"/>
          <p:cNvGrpSpPr/>
          <p:nvPr/>
        </p:nvGrpSpPr>
        <p:grpSpPr>
          <a:xfrm>
            <a:off x="0" y="1484"/>
            <a:ext cx="12192002" cy="3863105"/>
            <a:chOff x="0" y="1484"/>
            <a:chExt cx="12192002" cy="3863105"/>
          </a:xfrm>
        </p:grpSpPr>
        <p:sp>
          <p:nvSpPr>
            <p:cNvPr id="4" name="Rectangle 3" descr="blue background">
              <a:extLst>
                <a:ext uri="{FF2B5EF4-FFF2-40B4-BE49-F238E27FC236}">
                  <a16:creationId xmlns:a16="http://schemas.microsoft.com/office/drawing/2014/main" id="{2C4CE994-3E48-4845-A51F-FE2B43A34844}"/>
                </a:ext>
              </a:extLst>
            </p:cNvPr>
            <p:cNvSpPr/>
            <p:nvPr/>
          </p:nvSpPr>
          <p:spPr>
            <a:xfrm>
              <a:off x="1" y="1484"/>
              <a:ext cx="12192001" cy="3863105"/>
            </a:xfrm>
            <a:prstGeom prst="rect">
              <a:avLst/>
            </a:prstGeom>
            <a:solidFill>
              <a:srgbClr val="DDE7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IDEAs that Work logo">
              <a:extLst>
                <a:ext uri="{FF2B5EF4-FFF2-40B4-BE49-F238E27FC236}">
                  <a16:creationId xmlns:a16="http://schemas.microsoft.com/office/drawing/2014/main" id="{5EAD27D8-D08D-4462-BA08-7ACB143A9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3669"/>
              <a:ext cx="3086742" cy="2878740"/>
            </a:xfrm>
            <a:prstGeom prst="rect">
              <a:avLst/>
            </a:prstGeom>
          </p:spPr>
        </p:pic>
      </p:grpSp>
      <p:grpSp>
        <p:nvGrpSpPr>
          <p:cNvPr id="9" name="Group 8" descr="2019 OSEP Leadership Conference&#10;"/>
          <p:cNvGrpSpPr/>
          <p:nvPr/>
        </p:nvGrpSpPr>
        <p:grpSpPr>
          <a:xfrm>
            <a:off x="3086741" y="493669"/>
            <a:ext cx="9105258" cy="2878740"/>
            <a:chOff x="3086741" y="493669"/>
            <a:chExt cx="9105258" cy="2878740"/>
          </a:xfrm>
        </p:grpSpPr>
        <p:sp>
          <p:nvSpPr>
            <p:cNvPr id="7" name="Rectangle 6" descr="IDEAs that Work logo&#10;">
              <a:extLst>
                <a:ext uri="{FF2B5EF4-FFF2-40B4-BE49-F238E27FC236}">
                  <a16:creationId xmlns:a16="http://schemas.microsoft.com/office/drawing/2014/main" id="{E5C3F16C-9D56-463C-845D-DA5F17E4DDB6}"/>
                </a:ext>
                <a:ext uri="{C183D7F6-B498-43B3-948B-1728B52AA6E4}">
                  <adec:decorative xmlns:adec="http://schemas.microsoft.com/office/drawing/2017/decorative" xmlns="" val="1"/>
                </a:ext>
              </a:extLst>
            </p:cNvPr>
            <p:cNvSpPr/>
            <p:nvPr/>
          </p:nvSpPr>
          <p:spPr>
            <a:xfrm>
              <a:off x="3086741" y="493669"/>
              <a:ext cx="9105258" cy="287874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54A7A63-F737-429B-95E4-84140F08B673}"/>
                </a:ext>
              </a:extLst>
            </p:cNvPr>
            <p:cNvSpPr txBox="1"/>
            <p:nvPr/>
          </p:nvSpPr>
          <p:spPr>
            <a:xfrm>
              <a:off x="3086741" y="1064876"/>
              <a:ext cx="9105258" cy="1938992"/>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Shonar Bangla" panose="020B0502040204020203" pitchFamily="34" charset="0"/>
                  <a:ea typeface="+mn-ea"/>
                  <a:cs typeface="Shonar Bangla" panose="020B0502040204020203" pitchFamily="34" charset="0"/>
                </a:rPr>
                <a:t>2019 OSEP Leadership Conference</a:t>
              </a:r>
            </a:p>
          </p:txBody>
        </p:sp>
      </p:grpSp>
      <p:sp>
        <p:nvSpPr>
          <p:cNvPr id="6" name="TextBox 5">
            <a:extLst>
              <a:ext uri="{FF2B5EF4-FFF2-40B4-BE49-F238E27FC236}">
                <a16:creationId xmlns:a16="http://schemas.microsoft.com/office/drawing/2014/main" id="{467E09B7-9ED7-42A0-B4DF-2DC22EDF6D9F}"/>
              </a:ext>
            </a:extLst>
          </p:cNvPr>
          <p:cNvSpPr txBox="1"/>
          <p:nvPr/>
        </p:nvSpPr>
        <p:spPr>
          <a:xfrm>
            <a:off x="333632" y="3864589"/>
            <a:ext cx="11417644"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DISCLAIMER: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(Authority: 20 U.S.C. 1221e-3 and 3474)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00636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70FAF-E15D-4966-BFB4-2D6E9C6BCE53}"/>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7CC4C924-DBFA-4AA5-9ED5-92A87D1EDD47}"/>
              </a:ext>
            </a:extLst>
          </p:cNvPr>
          <p:cNvSpPr>
            <a:spLocks noGrp="1"/>
          </p:cNvSpPr>
          <p:nvPr>
            <p:ph idx="1"/>
          </p:nvPr>
        </p:nvSpPr>
        <p:spPr/>
        <p:txBody>
          <a:bodyPr/>
          <a:lstStyle/>
          <a:p>
            <a:endParaRPr lang="en-US" dirty="0"/>
          </a:p>
          <a:p>
            <a:r>
              <a:rPr lang="en-US" dirty="0"/>
              <a:t>Richelle Davis, OSEP</a:t>
            </a:r>
          </a:p>
          <a:p>
            <a:endParaRPr lang="en-US" dirty="0"/>
          </a:p>
          <a:p>
            <a:r>
              <a:rPr lang="en-US" dirty="0"/>
              <a:t>Jennifer Sargent, New Editions Consulting, Inc.</a:t>
            </a:r>
          </a:p>
          <a:p>
            <a:endParaRPr lang="en-US" dirty="0"/>
          </a:p>
          <a:p>
            <a:r>
              <a:rPr lang="en-US" dirty="0"/>
              <a:t>Linda Lynch, Westat</a:t>
            </a:r>
          </a:p>
        </p:txBody>
      </p:sp>
      <p:sp>
        <p:nvSpPr>
          <p:cNvPr id="4" name="Slide Number Placeholder 3">
            <a:extLst>
              <a:ext uri="{FF2B5EF4-FFF2-40B4-BE49-F238E27FC236}">
                <a16:creationId xmlns:a16="http://schemas.microsoft.com/office/drawing/2014/main" id="{97DAA268-CC37-475B-B1C7-083BA0EE2128}"/>
              </a:ext>
            </a:extLst>
          </p:cNvPr>
          <p:cNvSpPr>
            <a:spLocks noGrp="1"/>
          </p:cNvSpPr>
          <p:nvPr>
            <p:ph type="sldNum" sz="quarter" idx="4"/>
          </p:nvPr>
        </p:nvSpPr>
        <p:spPr/>
        <p:txBody>
          <a:bodyPr/>
          <a:lstStyle/>
          <a:p>
            <a:fld id="{8B753B17-1229-47A4-BBB2-A02D5F84107F}" type="slidenum">
              <a:rPr lang="en-US" smtClean="0"/>
              <a:pPr/>
              <a:t>3</a:t>
            </a:fld>
            <a:endParaRPr lang="en-US" dirty="0"/>
          </a:p>
        </p:txBody>
      </p:sp>
    </p:spTree>
    <p:extLst>
      <p:ext uri="{BB962C8B-B14F-4D97-AF65-F5344CB8AC3E}">
        <p14:creationId xmlns:p14="http://schemas.microsoft.com/office/powerpoint/2010/main" val="349835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The Annual Report to Congress on IDEA:</a:t>
            </a:r>
            <a:br>
              <a:rPr lang="en-US" dirty="0"/>
            </a:br>
            <a:r>
              <a:rPr lang="en-US" dirty="0"/>
              <a:t> What Do </a:t>
            </a:r>
            <a:r>
              <a:rPr lang="en-US"/>
              <a:t>You Know</a:t>
            </a:r>
            <a:r>
              <a:rPr lang="en-US" dirty="0"/>
              <a:t>?	</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lstStyle/>
          <a:p>
            <a:endParaRPr lang="en-US" dirty="0"/>
          </a:p>
          <a:p>
            <a:pPr marL="0" indent="0">
              <a:buNone/>
            </a:pPr>
            <a:r>
              <a:rPr lang="en-US" dirty="0"/>
              <a:t>Raise your hand if you…..</a:t>
            </a:r>
          </a:p>
          <a:p>
            <a:endParaRPr lang="en-US" dirty="0"/>
          </a:p>
          <a:p>
            <a:pPr lvl="1"/>
            <a:r>
              <a:rPr lang="en-US" dirty="0"/>
              <a:t>Have heard of the Annual Report to Congress (ARC) on IDEA</a:t>
            </a:r>
          </a:p>
          <a:p>
            <a:pPr lvl="1"/>
            <a:endParaRPr lang="en-US" dirty="0"/>
          </a:p>
          <a:p>
            <a:pPr lvl="1"/>
            <a:r>
              <a:rPr lang="en-US" dirty="0"/>
              <a:t>Know where to find the ARC online</a:t>
            </a:r>
          </a:p>
          <a:p>
            <a:pPr marL="457200" lvl="1" indent="0">
              <a:buNone/>
            </a:pPr>
            <a:endParaRPr lang="en-US" dirty="0"/>
          </a:p>
          <a:p>
            <a:pPr lvl="1"/>
            <a:r>
              <a:rPr lang="en-US" dirty="0"/>
              <a:t>Are already using the ARC in your job</a:t>
            </a:r>
          </a:p>
          <a:p>
            <a:pPr lvl="1"/>
            <a:endParaRPr lang="en-US"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4</a:t>
            </a:fld>
            <a:endParaRPr lang="en-US" dirty="0"/>
          </a:p>
        </p:txBody>
      </p:sp>
    </p:spTree>
    <p:extLst>
      <p:ext uri="{BB962C8B-B14F-4D97-AF65-F5344CB8AC3E}">
        <p14:creationId xmlns:p14="http://schemas.microsoft.com/office/powerpoint/2010/main" val="393800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310897"/>
            <a:ext cx="10457688" cy="1379792"/>
          </a:xfrm>
        </p:spPr>
        <p:txBody>
          <a:bodyPr/>
          <a:lstStyle/>
          <a:p>
            <a:r>
              <a:rPr lang="en-US" dirty="0"/>
              <a:t>Agenda</a:t>
            </a:r>
          </a:p>
        </p:txBody>
      </p:sp>
      <p:sp>
        <p:nvSpPr>
          <p:cNvPr id="3" name="Content Placeholder 2"/>
          <p:cNvSpPr>
            <a:spLocks noGrp="1"/>
          </p:cNvSpPr>
          <p:nvPr>
            <p:ph idx="1"/>
          </p:nvPr>
        </p:nvSpPr>
        <p:spPr/>
        <p:txBody>
          <a:bodyPr>
            <a:normAutofit/>
          </a:bodyPr>
          <a:lstStyle/>
          <a:p>
            <a:endParaRPr lang="en-US" dirty="0"/>
          </a:p>
          <a:p>
            <a:r>
              <a:rPr lang="en-US" dirty="0"/>
              <a:t>What is the Annual Report to Congress (ARC) on IDEA?</a:t>
            </a:r>
          </a:p>
          <a:p>
            <a:pPr lvl="1">
              <a:buFont typeface="Wingdings" panose="05000000000000000000" pitchFamily="2" charset="2"/>
              <a:buChar char="§"/>
            </a:pPr>
            <a:r>
              <a:rPr lang="en-US" dirty="0"/>
              <a:t>Purpose</a:t>
            </a:r>
          </a:p>
          <a:p>
            <a:pPr lvl="1">
              <a:buFont typeface="Wingdings" panose="05000000000000000000" pitchFamily="2" charset="2"/>
              <a:buChar char="§"/>
            </a:pPr>
            <a:r>
              <a:rPr lang="en-US" dirty="0"/>
              <a:t>Contents</a:t>
            </a:r>
          </a:p>
          <a:p>
            <a:pPr lvl="1">
              <a:buFont typeface="Wingdings" panose="05000000000000000000" pitchFamily="2" charset="2"/>
              <a:buChar char="§"/>
            </a:pPr>
            <a:r>
              <a:rPr lang="en-US" dirty="0"/>
              <a:t>Where to find it online</a:t>
            </a:r>
          </a:p>
          <a:p>
            <a:pPr marL="457200" lvl="1" indent="0">
              <a:buNone/>
            </a:pPr>
            <a:endParaRPr lang="en-US" dirty="0"/>
          </a:p>
          <a:p>
            <a:r>
              <a:rPr lang="en-US" dirty="0"/>
              <a:t>Why should you care about the ARC?</a:t>
            </a:r>
          </a:p>
          <a:p>
            <a:endParaRPr lang="en-US" dirty="0"/>
          </a:p>
          <a:p>
            <a:r>
              <a:rPr lang="en-US" dirty="0"/>
              <a:t>How can you use the ARC?</a:t>
            </a:r>
          </a:p>
        </p:txBody>
      </p:sp>
      <p:sp>
        <p:nvSpPr>
          <p:cNvPr id="4" name="Slide Number Placeholder 3"/>
          <p:cNvSpPr>
            <a:spLocks noGrp="1"/>
          </p:cNvSpPr>
          <p:nvPr>
            <p:ph type="sldNum" sz="quarter" idx="4"/>
          </p:nvPr>
        </p:nvSpPr>
        <p:spPr/>
        <p:txBody>
          <a:bodyPr/>
          <a:lstStyle/>
          <a:p>
            <a:fld id="{8B753B17-1229-47A4-BBB2-A02D5F84107F}" type="slidenum">
              <a:rPr lang="en-US" smtClean="0"/>
              <a:pPr/>
              <a:t>5</a:t>
            </a:fld>
            <a:endParaRPr lang="en-US" dirty="0"/>
          </a:p>
        </p:txBody>
      </p:sp>
    </p:spTree>
    <p:extLst>
      <p:ext uri="{BB962C8B-B14F-4D97-AF65-F5344CB8AC3E}">
        <p14:creationId xmlns:p14="http://schemas.microsoft.com/office/powerpoint/2010/main" val="18598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Purpose of the ARC (1/2)</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lnSpcReduction="10000"/>
          </a:bodyPr>
          <a:lstStyle/>
          <a:p>
            <a:pPr marL="0" indent="0">
              <a:buNone/>
            </a:pPr>
            <a:r>
              <a:rPr lang="en-US" dirty="0"/>
              <a:t>Describe our nation’s progress in</a:t>
            </a:r>
          </a:p>
          <a:p>
            <a:pPr lvl="1"/>
            <a:r>
              <a:rPr lang="en-US" dirty="0"/>
              <a:t>Providing early intervention services to infants, toddlers, and their families and a free and appropriate public education (FAPE) for children with disabilities </a:t>
            </a:r>
          </a:p>
          <a:p>
            <a:pPr marL="457200" lvl="1" indent="0">
              <a:buNone/>
            </a:pPr>
            <a:endParaRPr lang="en-US" dirty="0"/>
          </a:p>
          <a:p>
            <a:pPr lvl="1"/>
            <a:r>
              <a:rPr lang="en-US" dirty="0"/>
              <a:t>Ensuring that the rights of children with disabilities and their parents are protected</a:t>
            </a:r>
          </a:p>
          <a:p>
            <a:pPr lvl="1"/>
            <a:endParaRPr lang="en-US" dirty="0"/>
          </a:p>
          <a:p>
            <a:pPr lvl="1"/>
            <a:r>
              <a:rPr lang="en-US" dirty="0"/>
              <a:t>Assisting States and localities in providing for the education of all children with disabilities</a:t>
            </a:r>
          </a:p>
          <a:p>
            <a:pPr lvl="1"/>
            <a:endParaRPr lang="en-US" dirty="0"/>
          </a:p>
          <a:p>
            <a:pPr lvl="1"/>
            <a:r>
              <a:rPr lang="en-US" dirty="0"/>
              <a:t>Assessing the effectiveness of efforts to educate children with disabilities</a:t>
            </a:r>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6</a:t>
            </a:fld>
            <a:endParaRPr lang="en-US" dirty="0"/>
          </a:p>
        </p:txBody>
      </p:sp>
    </p:spTree>
    <p:extLst>
      <p:ext uri="{BB962C8B-B14F-4D97-AF65-F5344CB8AC3E}">
        <p14:creationId xmlns:p14="http://schemas.microsoft.com/office/powerpoint/2010/main" val="403562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FC1EA-2F01-4694-BD95-423550E9FFA4}"/>
              </a:ext>
            </a:extLst>
          </p:cNvPr>
          <p:cNvSpPr>
            <a:spLocks noGrp="1"/>
          </p:cNvSpPr>
          <p:nvPr>
            <p:ph type="title"/>
          </p:nvPr>
        </p:nvSpPr>
        <p:spPr/>
        <p:txBody>
          <a:bodyPr/>
          <a:lstStyle/>
          <a:p>
            <a:r>
              <a:rPr lang="en-US" dirty="0"/>
              <a:t>Purpose of the ARC (2/2)</a:t>
            </a:r>
          </a:p>
        </p:txBody>
      </p:sp>
      <p:sp>
        <p:nvSpPr>
          <p:cNvPr id="3" name="Content Placeholder 2">
            <a:extLst>
              <a:ext uri="{FF2B5EF4-FFF2-40B4-BE49-F238E27FC236}">
                <a16:creationId xmlns:a16="http://schemas.microsoft.com/office/drawing/2014/main" id="{B9A1835E-4755-4658-B4CE-93E5CEC44369}"/>
              </a:ext>
            </a:extLst>
          </p:cNvPr>
          <p:cNvSpPr>
            <a:spLocks noGrp="1"/>
          </p:cNvSpPr>
          <p:nvPr>
            <p:ph idx="1"/>
          </p:nvPr>
        </p:nvSpPr>
        <p:spPr/>
        <p:txBody>
          <a:bodyPr>
            <a:normAutofit lnSpcReduction="10000"/>
          </a:bodyPr>
          <a:lstStyle/>
          <a:p>
            <a:r>
              <a:rPr lang="en-US" dirty="0"/>
              <a:t>The report provides information that will lead to improvements in early intervention and educational results and functional outcomes for infants, children, and youth with disabilities</a:t>
            </a:r>
          </a:p>
          <a:p>
            <a:endParaRPr lang="en-US" dirty="0"/>
          </a:p>
          <a:p>
            <a:r>
              <a:rPr lang="en-US" dirty="0"/>
              <a:t>ED is required by law to report to Congress and the public each year on the progress of implementing IDEA</a:t>
            </a:r>
          </a:p>
          <a:p>
            <a:pPr lvl="1">
              <a:buFont typeface="Wingdings" panose="05000000000000000000" pitchFamily="2" charset="2"/>
              <a:buChar char="§"/>
            </a:pPr>
            <a:r>
              <a:rPr lang="en-US" i="1" dirty="0"/>
              <a:t>Education for All Handicapped Children Act of 1975 </a:t>
            </a:r>
            <a:r>
              <a:rPr lang="en-US" dirty="0"/>
              <a:t>(P.L.94-142)</a:t>
            </a:r>
          </a:p>
          <a:p>
            <a:pPr lvl="1">
              <a:buFont typeface="Wingdings" panose="05000000000000000000" pitchFamily="2" charset="2"/>
              <a:buChar char="§"/>
            </a:pPr>
            <a:r>
              <a:rPr lang="en-US" dirty="0"/>
              <a:t>Reaffirmed in December 2004 reauthorization as IDEA (P.L. 108-446)</a:t>
            </a:r>
          </a:p>
          <a:p>
            <a:endParaRPr lang="en-US" dirty="0"/>
          </a:p>
          <a:p>
            <a:r>
              <a:rPr lang="en-US" dirty="0"/>
              <a:t>Production of the 41</a:t>
            </a:r>
            <a:r>
              <a:rPr lang="en-US" baseline="30000" dirty="0"/>
              <a:t>st</a:t>
            </a:r>
            <a:r>
              <a:rPr lang="en-US" dirty="0"/>
              <a:t> ARC is underway</a:t>
            </a:r>
          </a:p>
        </p:txBody>
      </p:sp>
      <p:sp>
        <p:nvSpPr>
          <p:cNvPr id="4" name="Slide Number Placeholder 3">
            <a:extLst>
              <a:ext uri="{FF2B5EF4-FFF2-40B4-BE49-F238E27FC236}">
                <a16:creationId xmlns:a16="http://schemas.microsoft.com/office/drawing/2014/main" id="{178A5DB9-03F8-4130-B9BC-12B92F236DAC}"/>
              </a:ext>
            </a:extLst>
          </p:cNvPr>
          <p:cNvSpPr>
            <a:spLocks noGrp="1"/>
          </p:cNvSpPr>
          <p:nvPr>
            <p:ph type="sldNum" sz="quarter" idx="4"/>
          </p:nvPr>
        </p:nvSpPr>
        <p:spPr/>
        <p:txBody>
          <a:bodyPr/>
          <a:lstStyle/>
          <a:p>
            <a:fld id="{8B753B17-1229-47A4-BBB2-A02D5F84107F}" type="slidenum">
              <a:rPr lang="en-US" smtClean="0"/>
              <a:pPr/>
              <a:t>7</a:t>
            </a:fld>
            <a:endParaRPr lang="en-US" dirty="0"/>
          </a:p>
        </p:txBody>
      </p:sp>
    </p:spTree>
    <p:extLst>
      <p:ext uri="{BB962C8B-B14F-4D97-AF65-F5344CB8AC3E}">
        <p14:creationId xmlns:p14="http://schemas.microsoft.com/office/powerpoint/2010/main" val="215830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Contents of the ARC (1/3)</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endParaRPr lang="en-US" dirty="0"/>
          </a:p>
          <a:p>
            <a:r>
              <a:rPr lang="en-US" dirty="0"/>
              <a:t>Section I: The national picture (51 exhibits)</a:t>
            </a:r>
          </a:p>
          <a:p>
            <a:endParaRPr lang="en-US" dirty="0"/>
          </a:p>
          <a:p>
            <a:r>
              <a:rPr lang="en-US" dirty="0"/>
              <a:t>Section II: The State picture (31 exhibits)</a:t>
            </a:r>
          </a:p>
          <a:p>
            <a:endParaRPr lang="en-US" dirty="0"/>
          </a:p>
          <a:p>
            <a:r>
              <a:rPr lang="en-US" dirty="0"/>
              <a:t>Section III: Findings and determinations (13 exhibits)</a:t>
            </a:r>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8</a:t>
            </a:fld>
            <a:endParaRPr lang="en-US" dirty="0"/>
          </a:p>
        </p:txBody>
      </p:sp>
    </p:spTree>
    <p:extLst>
      <p:ext uri="{BB962C8B-B14F-4D97-AF65-F5344CB8AC3E}">
        <p14:creationId xmlns:p14="http://schemas.microsoft.com/office/powerpoint/2010/main" val="428248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B36E-E557-4C01-A6C2-F72F409EE36F}"/>
              </a:ext>
            </a:extLst>
          </p:cNvPr>
          <p:cNvSpPr>
            <a:spLocks noGrp="1"/>
          </p:cNvSpPr>
          <p:nvPr>
            <p:ph type="title"/>
          </p:nvPr>
        </p:nvSpPr>
        <p:spPr/>
        <p:txBody>
          <a:bodyPr/>
          <a:lstStyle/>
          <a:p>
            <a:r>
              <a:rPr lang="en-US" dirty="0"/>
              <a:t>Contents of the ARC (2/3)</a:t>
            </a:r>
          </a:p>
        </p:txBody>
      </p:sp>
      <p:sp>
        <p:nvSpPr>
          <p:cNvPr id="3" name="Content Placeholder 2">
            <a:extLst>
              <a:ext uri="{FF2B5EF4-FFF2-40B4-BE49-F238E27FC236}">
                <a16:creationId xmlns:a16="http://schemas.microsoft.com/office/drawing/2014/main" id="{856E88A5-3388-4F87-AF82-6070BE9B844A}"/>
              </a:ext>
            </a:extLst>
          </p:cNvPr>
          <p:cNvSpPr>
            <a:spLocks noGrp="1"/>
          </p:cNvSpPr>
          <p:nvPr>
            <p:ph idx="1"/>
          </p:nvPr>
        </p:nvSpPr>
        <p:spPr/>
        <p:txBody>
          <a:bodyPr>
            <a:normAutofit/>
          </a:bodyPr>
          <a:lstStyle/>
          <a:p>
            <a:endParaRPr lang="en-US" dirty="0"/>
          </a:p>
          <a:p>
            <a:r>
              <a:rPr lang="en-US" dirty="0"/>
              <a:t>Section IV: Research under Part E of the </a:t>
            </a:r>
            <a:r>
              <a:rPr lang="en-US" i="1" dirty="0"/>
              <a:t>Education Sciences Reform Act of 2002</a:t>
            </a:r>
          </a:p>
          <a:p>
            <a:endParaRPr lang="en-US" i="1" dirty="0"/>
          </a:p>
          <a:p>
            <a:r>
              <a:rPr lang="en-US" dirty="0"/>
              <a:t>Section V: Studies and evaluations under IDEA Section 664</a:t>
            </a:r>
          </a:p>
          <a:p>
            <a:endParaRPr lang="en-US" dirty="0"/>
          </a:p>
          <a:p>
            <a:r>
              <a:rPr lang="en-US" dirty="0"/>
              <a:t>Section VI: Extent and Progress of Assessment of National Activities</a:t>
            </a:r>
          </a:p>
          <a:p>
            <a:pPr marL="0" indent="0">
              <a:buNone/>
            </a:pPr>
            <a:endParaRPr lang="en-US" dirty="0"/>
          </a:p>
        </p:txBody>
      </p:sp>
      <p:sp>
        <p:nvSpPr>
          <p:cNvPr id="4" name="Slide Number Placeholder 3">
            <a:extLst>
              <a:ext uri="{FF2B5EF4-FFF2-40B4-BE49-F238E27FC236}">
                <a16:creationId xmlns:a16="http://schemas.microsoft.com/office/drawing/2014/main" id="{A6355A54-4D64-404D-B392-88D5CCCC90F4}"/>
              </a:ext>
            </a:extLst>
          </p:cNvPr>
          <p:cNvSpPr>
            <a:spLocks noGrp="1"/>
          </p:cNvSpPr>
          <p:nvPr>
            <p:ph type="sldNum" sz="quarter" idx="4"/>
          </p:nvPr>
        </p:nvSpPr>
        <p:spPr/>
        <p:txBody>
          <a:bodyPr/>
          <a:lstStyle/>
          <a:p>
            <a:fld id="{8B753B17-1229-47A4-BBB2-A02D5F84107F}" type="slidenum">
              <a:rPr lang="en-US" smtClean="0"/>
              <a:pPr/>
              <a:t>9</a:t>
            </a:fld>
            <a:endParaRPr lang="en-US" dirty="0"/>
          </a:p>
        </p:txBody>
      </p:sp>
    </p:spTree>
    <p:extLst>
      <p:ext uri="{BB962C8B-B14F-4D97-AF65-F5344CB8AC3E}">
        <p14:creationId xmlns:p14="http://schemas.microsoft.com/office/powerpoint/2010/main" val="2126709510"/>
      </p:ext>
    </p:extLst>
  </p:cSld>
  <p:clrMapOvr>
    <a:masterClrMapping/>
  </p:clrMapOvr>
</p:sld>
</file>

<file path=ppt/theme/theme1.xml><?xml version="1.0" encoding="utf-8"?>
<a:theme xmlns:a="http://schemas.openxmlformats.org/drawingml/2006/main" name="2017 Leadership Conferenc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DA78F738243C44AFC9EEEBF7149D7D" ma:contentTypeVersion="4" ma:contentTypeDescription="Create a new document." ma:contentTypeScope="" ma:versionID="7ccf74ab8a6f0e9e9c2378b9a3d9dfdf">
  <xsd:schema xmlns:xsd="http://www.w3.org/2001/XMLSchema" xmlns:xs="http://www.w3.org/2001/XMLSchema" xmlns:p="http://schemas.microsoft.com/office/2006/metadata/properties" xmlns:ns2="b4eb6e4d-bcc2-4e58-8704-1540da28dad6" xmlns:ns3="f20f76a6-a87a-4b60-9287-fa515040fc58" targetNamespace="http://schemas.microsoft.com/office/2006/metadata/properties" ma:root="true" ma:fieldsID="476dc55ac623fcf3d50d41fabb171ed5" ns2:_="" ns3:_="">
    <xsd:import namespace="b4eb6e4d-bcc2-4e58-8704-1540da28dad6"/>
    <xsd:import namespace="f20f76a6-a87a-4b60-9287-fa515040fc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eb6e4d-bcc2-4e58-8704-1540da28da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0f76a6-a87a-4b60-9287-fa515040fc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CC2F23-A7BC-4E8C-9999-4D23B9FEC54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f20f76a6-a87a-4b60-9287-fa515040fc58"/>
    <ds:schemaRef ds:uri="b4eb6e4d-bcc2-4e58-8704-1540da28dad6"/>
    <ds:schemaRef ds:uri="http://www.w3.org/XML/1998/namespace"/>
  </ds:schemaRefs>
</ds:datastoreItem>
</file>

<file path=customXml/itemProps2.xml><?xml version="1.0" encoding="utf-8"?>
<ds:datastoreItem xmlns:ds="http://schemas.openxmlformats.org/officeDocument/2006/customXml" ds:itemID="{47049F73-D61B-4541-AA0B-0313B71F2D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eb6e4d-bcc2-4e58-8704-1540da28dad6"/>
    <ds:schemaRef ds:uri="f20f76a6-a87a-4b60-9287-fa515040fc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AC1138-13EF-4DA1-9195-E3C7623C1F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1487</TotalTime>
  <Words>1387</Words>
  <Application>Microsoft Office PowerPoint</Application>
  <PresentationFormat>Widescreen</PresentationFormat>
  <Paragraphs>294</Paragraphs>
  <Slides>27</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Calibri Light</vt:lpstr>
      <vt:lpstr>Shonar Bangla</vt:lpstr>
      <vt:lpstr>Times New Roman</vt:lpstr>
      <vt:lpstr>Wingdings</vt:lpstr>
      <vt:lpstr>2017 Leadership Conference </vt:lpstr>
      <vt:lpstr>Office Theme</vt:lpstr>
      <vt:lpstr>The Annual Report to Congress on IDEA</vt:lpstr>
      <vt:lpstr>PowerPoint Presentation</vt:lpstr>
      <vt:lpstr>Presenters</vt:lpstr>
      <vt:lpstr>The Annual Report to Congress on IDEA:  What Do You Know? </vt:lpstr>
      <vt:lpstr>Agenda</vt:lpstr>
      <vt:lpstr>Purpose of the ARC (1/2)</vt:lpstr>
      <vt:lpstr>Purpose of the ARC (2/2)</vt:lpstr>
      <vt:lpstr>Contents of the ARC (1/3)</vt:lpstr>
      <vt:lpstr>Contents of the ARC (2/3)</vt:lpstr>
      <vt:lpstr>Contents of the ARC (3/3)</vt:lpstr>
      <vt:lpstr>The ARC Is Available Online</vt:lpstr>
      <vt:lpstr>Why You Should Care About the ARC (1/2)</vt:lpstr>
      <vt:lpstr>Why You Should Care About the ARC (2/2)</vt:lpstr>
      <vt:lpstr>Top 5 Reasons to Use the ARC</vt:lpstr>
      <vt:lpstr>How the ARC Can Inform Data-driven Decisions</vt:lpstr>
      <vt:lpstr>How the ARC Can Address Specific Questions of Interest (1/2)</vt:lpstr>
      <vt:lpstr>How the ARC Can Address Specific Questions of Interest (2/2)</vt:lpstr>
      <vt:lpstr>How the ARC Presents Complex Data</vt:lpstr>
      <vt:lpstr>Example of Risk Ratios</vt:lpstr>
      <vt:lpstr>How the ARC Can Help Identify Data Quality Issues</vt:lpstr>
      <vt:lpstr>How the ARC Can Help You Understand Determinations </vt:lpstr>
      <vt:lpstr>How the ARC Can Help You Locate Ongoing Studies or Evaluations</vt:lpstr>
      <vt:lpstr>Summary</vt:lpstr>
      <vt:lpstr>Discussion 1/2</vt:lpstr>
      <vt:lpstr>Discussion 2/2</vt:lpstr>
      <vt:lpstr>For More Information</vt:lpstr>
      <vt:lpstr>PowerPoint Presentation</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OSEP Leadership Conference</dc:title>
  <dc:creator>New Editions Consulting, Inc.</dc:creator>
  <cp:lastModifiedBy>Linda Lynch</cp:lastModifiedBy>
  <cp:revision>172</cp:revision>
  <cp:lastPrinted>2019-04-05T18:34:20Z</cp:lastPrinted>
  <dcterms:created xsi:type="dcterms:W3CDTF">2017-05-11T18:26:07Z</dcterms:created>
  <dcterms:modified xsi:type="dcterms:W3CDTF">2019-08-21T14:13:39Z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0x010100ABDA78F738243C44AFC9EEEBF7149D7D</vt:lpwstr>
  </property>
</Properties>
</file>